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x="13004800" cy="9753600"/>
  <p:notesSz cx="6858000" cy="9144000"/>
  <p:defaultTextStyle>
    <a:lvl1pPr algn="ctr" defTabSz="584200">
      <a:defRPr sz="3600">
        <a:latin typeface="+mn-lt"/>
        <a:ea typeface="+mn-ea"/>
        <a:cs typeface="+mn-cs"/>
        <a:sym typeface="Helvetica Light"/>
      </a:defRPr>
    </a:lvl1pPr>
    <a:lvl2pPr indent="228600" algn="ctr" defTabSz="584200">
      <a:defRPr sz="3600">
        <a:latin typeface="+mn-lt"/>
        <a:ea typeface="+mn-ea"/>
        <a:cs typeface="+mn-cs"/>
        <a:sym typeface="Helvetica Light"/>
      </a:defRPr>
    </a:lvl2pPr>
    <a:lvl3pPr indent="457200" algn="ctr" defTabSz="584200">
      <a:defRPr sz="3600">
        <a:latin typeface="+mn-lt"/>
        <a:ea typeface="+mn-ea"/>
        <a:cs typeface="+mn-cs"/>
        <a:sym typeface="Helvetica Light"/>
      </a:defRPr>
    </a:lvl3pPr>
    <a:lvl4pPr indent="685800" algn="ctr" defTabSz="584200">
      <a:defRPr sz="3600">
        <a:latin typeface="+mn-lt"/>
        <a:ea typeface="+mn-ea"/>
        <a:cs typeface="+mn-cs"/>
        <a:sym typeface="Helvetica Light"/>
      </a:defRPr>
    </a:lvl4pPr>
    <a:lvl5pPr indent="914400" algn="ctr" defTabSz="584200">
      <a:defRPr sz="3600">
        <a:latin typeface="+mn-lt"/>
        <a:ea typeface="+mn-ea"/>
        <a:cs typeface="+mn-cs"/>
        <a:sym typeface="Helvetica Light"/>
      </a:defRPr>
    </a:lvl5pPr>
    <a:lvl6pPr indent="1143000" algn="ctr" defTabSz="584200">
      <a:defRPr sz="3600">
        <a:latin typeface="+mn-lt"/>
        <a:ea typeface="+mn-ea"/>
        <a:cs typeface="+mn-cs"/>
        <a:sym typeface="Helvetica Light"/>
      </a:defRPr>
    </a:lvl6pPr>
    <a:lvl7pPr indent="1371600" algn="ctr" defTabSz="584200">
      <a:defRPr sz="3600">
        <a:latin typeface="+mn-lt"/>
        <a:ea typeface="+mn-ea"/>
        <a:cs typeface="+mn-cs"/>
        <a:sym typeface="Helvetica Light"/>
      </a:defRPr>
    </a:lvl7pPr>
    <a:lvl8pPr indent="1600200" algn="ctr" defTabSz="584200">
      <a:defRPr sz="3600">
        <a:latin typeface="+mn-lt"/>
        <a:ea typeface="+mn-ea"/>
        <a:cs typeface="+mn-cs"/>
        <a:sym typeface="Helvetica Light"/>
      </a:defRPr>
    </a:lvl8pPr>
    <a:lvl9pPr indent="1828800" algn="ctr" defTabSz="584200">
      <a:defRPr sz="3600">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Shape 39"/>
          <p:cNvSpPr/>
          <p:nvPr>
            <p:ph type="sldImg"/>
          </p:nvPr>
        </p:nvSpPr>
        <p:spPr>
          <a:xfrm>
            <a:off x="1143000" y="685800"/>
            <a:ext cx="4572000" cy="3429000"/>
          </a:xfrm>
          <a:prstGeom prst="rect">
            <a:avLst/>
          </a:prstGeom>
        </p:spPr>
        <p:txBody>
          <a:bodyPr/>
          <a:lstStyle/>
          <a:p>
            <a:pPr lvl="0"/>
          </a:p>
        </p:txBody>
      </p:sp>
      <p:sp>
        <p:nvSpPr>
          <p:cNvPr id="40" name="Shape 40"/>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5" name="Shape 5"/>
          <p:cNvSpPr/>
          <p:nvPr>
            <p:ph type="title"/>
          </p:nvPr>
        </p:nvSpPr>
        <p:spPr>
          <a:xfrm>
            <a:off x="1270000" y="1638300"/>
            <a:ext cx="10464800" cy="3302000"/>
          </a:xfrm>
          <a:prstGeom prst="rect">
            <a:avLst/>
          </a:prstGeom>
        </p:spPr>
        <p:txBody>
          <a:bodyPr anchor="b"/>
          <a:lstStyle/>
          <a:p>
            <a:pPr lvl="0">
              <a:defRPr sz="1800"/>
            </a:pPr>
            <a:r>
              <a:rPr sz="8000"/>
              <a:t>Title Text</a:t>
            </a:r>
          </a:p>
        </p:txBody>
      </p:sp>
      <p:sp>
        <p:nvSpPr>
          <p:cNvPr id="6" name="Shape 6"/>
          <p:cNvSpPr/>
          <p:nvPr>
            <p:ph type="body"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Hero">
    <p:spTree>
      <p:nvGrpSpPr>
        <p:cNvPr id="1" name=""/>
        <p:cNvGrpSpPr/>
        <p:nvPr/>
      </p:nvGrpSpPr>
      <p:grpSpPr>
        <a:xfrm>
          <a:off x="0" y="0"/>
          <a:ext cx="0" cy="0"/>
          <a:chOff x="0" y="0"/>
          <a:chExt cx="0" cy="0"/>
        </a:xfrm>
      </p:grpSpPr>
      <p:pic>
        <p:nvPicPr>
          <p:cNvPr id="30" name="lecture_design.png"/>
          <p:cNvPicPr/>
          <p:nvPr/>
        </p:nvPicPr>
        <p:blipFill>
          <a:blip r:embed="rId2">
            <a:extLst/>
          </a:blip>
          <a:stretch>
            <a:fillRect/>
          </a:stretch>
        </p:blipFill>
        <p:spPr>
          <a:xfrm>
            <a:off x="-1" y="-1"/>
            <a:ext cx="13004801" cy="9753601"/>
          </a:xfrm>
          <a:prstGeom prst="rect">
            <a:avLst/>
          </a:prstGeom>
          <a:ln w="12700">
            <a:miter lim="400000"/>
          </a:ln>
        </p:spPr>
      </p:pic>
      <p:sp>
        <p:nvSpPr>
          <p:cNvPr id="31" name="Shape 31"/>
          <p:cNvSpPr/>
          <p:nvPr>
            <p:ph type="title"/>
          </p:nvPr>
        </p:nvSpPr>
        <p:spPr>
          <a:xfrm>
            <a:off x="650239" y="4360885"/>
            <a:ext cx="11704322" cy="906510"/>
          </a:xfrm>
          <a:prstGeom prst="rect">
            <a:avLst/>
          </a:prstGeom>
        </p:spPr>
        <p:txBody>
          <a:bodyPr lIns="65023" tIns="65023" rIns="65023" bIns="65023" anchor="t">
            <a:noAutofit/>
          </a:bodyPr>
          <a:lstStyle>
            <a:lvl1pPr defTabSz="457200">
              <a:defRPr sz="3400">
                <a:solidFill>
                  <a:srgbClr val="FFFFFF"/>
                </a:solidFill>
                <a:latin typeface="Lato Light"/>
                <a:ea typeface="Lato Light"/>
                <a:cs typeface="Lato Light"/>
                <a:sym typeface="Lato Light"/>
              </a:defRPr>
            </a:lvl1pPr>
          </a:lstStyle>
          <a:p>
            <a:pPr lvl="0">
              <a:defRPr sz="1800">
                <a:solidFill>
                  <a:srgbClr val="000000"/>
                </a:solidFill>
              </a:defRPr>
            </a:pPr>
            <a:r>
              <a:rPr sz="3400">
                <a:solidFill>
                  <a:srgbClr val="FFFFFF"/>
                </a:solidFill>
              </a:rPr>
              <a:t>Title Text</a:t>
            </a:r>
          </a:p>
        </p:txBody>
      </p:sp>
    </p:spTree>
  </p:cSld>
  <p:clrMapOvr>
    <a:masterClrMapping/>
  </p:clrMapOvr>
  <p:transitio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Content">
    <p:spTree>
      <p:nvGrpSpPr>
        <p:cNvPr id="1" name=""/>
        <p:cNvGrpSpPr/>
        <p:nvPr/>
      </p:nvGrpSpPr>
      <p:grpSpPr>
        <a:xfrm>
          <a:off x="0" y="0"/>
          <a:ext cx="0" cy="0"/>
          <a:chOff x="0" y="0"/>
          <a:chExt cx="0" cy="0"/>
        </a:xfrm>
      </p:grpSpPr>
      <p:pic>
        <p:nvPicPr>
          <p:cNvPr id="33" name="lecture_design.png"/>
          <p:cNvPicPr/>
          <p:nvPr/>
        </p:nvPicPr>
        <p:blipFill>
          <a:blip r:embed="rId2">
            <a:extLst/>
          </a:blip>
          <a:stretch>
            <a:fillRect/>
          </a:stretch>
        </p:blipFill>
        <p:spPr>
          <a:xfrm>
            <a:off x="-1" y="-1"/>
            <a:ext cx="13004801" cy="9753601"/>
          </a:xfrm>
          <a:prstGeom prst="rect">
            <a:avLst/>
          </a:prstGeom>
          <a:ln w="12700">
            <a:miter lim="400000"/>
          </a:ln>
        </p:spPr>
      </p:pic>
      <p:sp>
        <p:nvSpPr>
          <p:cNvPr id="34" name="Shape 34"/>
          <p:cNvSpPr/>
          <p:nvPr>
            <p:ph type="title"/>
          </p:nvPr>
        </p:nvSpPr>
        <p:spPr>
          <a:xfrm>
            <a:off x="650239" y="874877"/>
            <a:ext cx="11704322" cy="1040637"/>
          </a:xfrm>
          <a:prstGeom prst="rect">
            <a:avLst/>
          </a:prstGeom>
        </p:spPr>
        <p:txBody>
          <a:bodyPr lIns="65023" tIns="65023" rIns="65023" bIns="65023" anchor="t">
            <a:noAutofit/>
          </a:bodyPr>
          <a:lstStyle>
            <a:lvl1pPr algn="l" defTabSz="457200">
              <a:defRPr sz="5000">
                <a:solidFill>
                  <a:srgbClr val="FFFFFF"/>
                </a:solidFill>
                <a:latin typeface="Lato Light"/>
                <a:ea typeface="Lato Light"/>
                <a:cs typeface="Lato Light"/>
                <a:sym typeface="Lato Light"/>
              </a:defRPr>
            </a:lvl1pPr>
          </a:lstStyle>
          <a:p>
            <a:pPr lvl="0">
              <a:defRPr sz="1800">
                <a:solidFill>
                  <a:srgbClr val="000000"/>
                </a:solidFill>
              </a:defRPr>
            </a:pPr>
            <a:r>
              <a:rPr sz="5000">
                <a:solidFill>
                  <a:srgbClr val="FFFFFF"/>
                </a:solidFill>
              </a:rPr>
              <a:t>Title Text</a:t>
            </a:r>
          </a:p>
        </p:txBody>
      </p:sp>
      <p:sp>
        <p:nvSpPr>
          <p:cNvPr id="35" name="Shape 35"/>
          <p:cNvSpPr/>
          <p:nvPr>
            <p:ph type="body" idx="1"/>
          </p:nvPr>
        </p:nvSpPr>
        <p:spPr>
          <a:xfrm>
            <a:off x="650239" y="2490329"/>
            <a:ext cx="11751736" cy="5507285"/>
          </a:xfrm>
          <a:prstGeom prst="rect">
            <a:avLst/>
          </a:prstGeom>
        </p:spPr>
        <p:txBody>
          <a:bodyPr lIns="65023" tIns="65023" rIns="65023" bIns="65023" anchor="t">
            <a:noAutofit/>
          </a:bodyPr>
          <a:lstStyle>
            <a:lvl1pPr marL="480059" indent="-480059" defTabSz="457200">
              <a:spcBef>
                <a:spcPts val="400"/>
              </a:spcBef>
              <a:buSzPct val="100000"/>
              <a:buFont typeface="Arial"/>
              <a:defRPr sz="2800">
                <a:solidFill>
                  <a:srgbClr val="FFFFFF"/>
                </a:solidFill>
                <a:latin typeface="Lato Regular"/>
                <a:ea typeface="Lato Regular"/>
                <a:cs typeface="Lato Regular"/>
                <a:sym typeface="Lato Regular"/>
              </a:defRPr>
            </a:lvl1pPr>
            <a:lvl2pPr marL="857250" indent="-400050" defTabSz="457200">
              <a:spcBef>
                <a:spcPts val="400"/>
              </a:spcBef>
              <a:buSzPct val="100000"/>
              <a:buFont typeface="Arial"/>
              <a:buChar char="–"/>
              <a:defRPr sz="2800">
                <a:solidFill>
                  <a:srgbClr val="FFFFFF"/>
                </a:solidFill>
                <a:latin typeface="Lato Regular"/>
                <a:ea typeface="Lato Regular"/>
                <a:cs typeface="Lato Regular"/>
                <a:sym typeface="Lato Regular"/>
              </a:defRPr>
            </a:lvl2pPr>
            <a:lvl3pPr marL="1234439" indent="-320039" defTabSz="457200">
              <a:spcBef>
                <a:spcPts val="400"/>
              </a:spcBef>
              <a:buSzPct val="100000"/>
              <a:buFont typeface="Arial"/>
              <a:defRPr sz="2800">
                <a:solidFill>
                  <a:srgbClr val="FFFFFF"/>
                </a:solidFill>
                <a:latin typeface="Lato Regular"/>
                <a:ea typeface="Lato Regular"/>
                <a:cs typeface="Lato Regular"/>
                <a:sym typeface="Lato Regular"/>
              </a:defRPr>
            </a:lvl3pPr>
            <a:lvl4pPr marL="1691639" indent="-320039" defTabSz="457200">
              <a:spcBef>
                <a:spcPts val="400"/>
              </a:spcBef>
              <a:buSzPct val="100000"/>
              <a:buFont typeface="Arial"/>
              <a:buChar char="–"/>
              <a:defRPr sz="2800">
                <a:solidFill>
                  <a:srgbClr val="FFFFFF"/>
                </a:solidFill>
                <a:latin typeface="Lato Regular"/>
                <a:ea typeface="Lato Regular"/>
                <a:cs typeface="Lato Regular"/>
                <a:sym typeface="Lato Regular"/>
              </a:defRPr>
            </a:lvl4pPr>
            <a:lvl5pPr marL="2148839" indent="-320039" defTabSz="457200">
              <a:spcBef>
                <a:spcPts val="400"/>
              </a:spcBef>
              <a:buSzPct val="100000"/>
              <a:buFont typeface="Arial"/>
              <a:buChar char="»"/>
              <a:defRPr sz="2800">
                <a:solidFill>
                  <a:srgbClr val="FFFFFF"/>
                </a:solidFill>
                <a:latin typeface="Lato Regular"/>
                <a:ea typeface="Lato Regular"/>
                <a:cs typeface="Lato Regular"/>
                <a:sym typeface="Lato Regular"/>
              </a:defRPr>
            </a:lvl5pPr>
          </a:lstStyle>
          <a:p>
            <a:pPr lvl="0">
              <a:defRPr sz="1800">
                <a:solidFill>
                  <a:srgbClr val="000000"/>
                </a:solidFill>
              </a:defRPr>
            </a:pPr>
            <a:r>
              <a:rPr sz="2800">
                <a:solidFill>
                  <a:srgbClr val="FFFFFF"/>
                </a:solidFill>
              </a:rPr>
              <a:t>Body Level One</a:t>
            </a:r>
            <a:endParaRPr sz="2800">
              <a:solidFill>
                <a:srgbClr val="FFFFFF"/>
              </a:solidFill>
            </a:endParaRPr>
          </a:p>
          <a:p>
            <a:pPr lvl="1">
              <a:defRPr sz="1800">
                <a:solidFill>
                  <a:srgbClr val="000000"/>
                </a:solidFill>
              </a:defRPr>
            </a:pPr>
            <a:r>
              <a:rPr sz="2800">
                <a:solidFill>
                  <a:srgbClr val="FFFFFF"/>
                </a:solidFill>
              </a:rPr>
              <a:t>Body Level Two</a:t>
            </a:r>
            <a:endParaRPr sz="2800">
              <a:solidFill>
                <a:srgbClr val="FFFFFF"/>
              </a:solidFill>
            </a:endParaRPr>
          </a:p>
          <a:p>
            <a:pPr lvl="2">
              <a:defRPr sz="1800">
                <a:solidFill>
                  <a:srgbClr val="000000"/>
                </a:solidFill>
              </a:defRPr>
            </a:pPr>
            <a:r>
              <a:rPr sz="2800">
                <a:solidFill>
                  <a:srgbClr val="FFFFFF"/>
                </a:solidFill>
              </a:rPr>
              <a:t>Body Level Three</a:t>
            </a:r>
            <a:endParaRPr sz="2800">
              <a:solidFill>
                <a:srgbClr val="FFFFFF"/>
              </a:solidFill>
            </a:endParaRPr>
          </a:p>
          <a:p>
            <a:pPr lvl="3">
              <a:defRPr sz="1800">
                <a:solidFill>
                  <a:srgbClr val="000000"/>
                </a:solidFill>
              </a:defRPr>
            </a:pPr>
            <a:r>
              <a:rPr sz="2800">
                <a:solidFill>
                  <a:srgbClr val="FFFFFF"/>
                </a:solidFill>
              </a:rPr>
              <a:t>Body Level Four</a:t>
            </a:r>
            <a:endParaRPr sz="2800">
              <a:solidFill>
                <a:srgbClr val="FFFFFF"/>
              </a:solidFill>
            </a:endParaRPr>
          </a:p>
          <a:p>
            <a:pPr lvl="4">
              <a:defRPr sz="1800">
                <a:solidFill>
                  <a:srgbClr val="000000"/>
                </a:solidFill>
              </a:defRPr>
            </a:pPr>
            <a:r>
              <a:rPr sz="2800">
                <a:solidFill>
                  <a:srgbClr val="FFFFFF"/>
                </a:solidFill>
              </a:rPr>
              <a:t>Body Level Five</a:t>
            </a:r>
          </a:p>
        </p:txBody>
      </p:sp>
    </p:spTree>
  </p:cSld>
  <p:clrMapOvr>
    <a:masterClrMapping/>
  </p:clrMapOvr>
  <p:transitio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1" showMasterPhAnim="1">
  <p:cSld name="Image">
    <p:spTree>
      <p:nvGrpSpPr>
        <p:cNvPr id="1" name=""/>
        <p:cNvGrpSpPr/>
        <p:nvPr/>
      </p:nvGrpSpPr>
      <p:grpSpPr>
        <a:xfrm>
          <a:off x="0" y="0"/>
          <a:ext cx="0" cy="0"/>
          <a:chOff x="0" y="0"/>
          <a:chExt cx="0" cy="0"/>
        </a:xfrm>
      </p:grpSpPr>
      <p:sp>
        <p:nvSpPr>
          <p:cNvPr id="37" name="Shape 37"/>
          <p:cNvSpPr/>
          <p:nvPr>
            <p:ph type="body" sz="half" idx="1"/>
          </p:nvPr>
        </p:nvSpPr>
        <p:spPr>
          <a:xfrm>
            <a:off x="331893" y="8699970"/>
            <a:ext cx="10038082" cy="617126"/>
          </a:xfrm>
          <a:prstGeom prst="rect">
            <a:avLst/>
          </a:prstGeom>
        </p:spPr>
        <p:txBody>
          <a:bodyPr lIns="65023" tIns="65023" rIns="65023" bIns="65023" anchor="t">
            <a:noAutofit/>
          </a:bodyPr>
          <a:lstStyle>
            <a:lvl1pPr marL="0" indent="0" defTabSz="457200">
              <a:spcBef>
                <a:spcPts val="500"/>
              </a:spcBef>
              <a:buSzTx/>
              <a:buNone/>
              <a:defRPr sz="3400">
                <a:solidFill>
                  <a:srgbClr val="FFFFFF"/>
                </a:solidFill>
                <a:latin typeface="Lato Light"/>
                <a:ea typeface="Lato Light"/>
                <a:cs typeface="Lato Light"/>
                <a:sym typeface="Lato Light"/>
              </a:defRPr>
            </a:lvl1pPr>
            <a:lvl2pPr marL="804182" indent="-346982" defTabSz="457200">
              <a:spcBef>
                <a:spcPts val="500"/>
              </a:spcBef>
              <a:buSzPct val="100000"/>
              <a:buChar char="–"/>
              <a:defRPr sz="3400">
                <a:solidFill>
                  <a:srgbClr val="FFFFFF"/>
                </a:solidFill>
                <a:latin typeface="Lato Light"/>
                <a:ea typeface="Lato Light"/>
                <a:cs typeface="Lato Light"/>
                <a:sym typeface="Lato Light"/>
              </a:defRPr>
            </a:lvl2pPr>
            <a:lvl3pPr marL="1238250" indent="-323850" defTabSz="457200">
              <a:spcBef>
                <a:spcPts val="500"/>
              </a:spcBef>
              <a:buSzPct val="100000"/>
              <a:defRPr sz="3400">
                <a:solidFill>
                  <a:srgbClr val="FFFFFF"/>
                </a:solidFill>
                <a:latin typeface="Lato Light"/>
                <a:ea typeface="Lato Light"/>
                <a:cs typeface="Lato Light"/>
                <a:sym typeface="Lato Light"/>
              </a:defRPr>
            </a:lvl3pPr>
            <a:lvl4pPr marL="1760220" indent="-388620" defTabSz="457200">
              <a:spcBef>
                <a:spcPts val="500"/>
              </a:spcBef>
              <a:buSzPct val="100000"/>
              <a:buChar char="–"/>
              <a:defRPr sz="3400">
                <a:solidFill>
                  <a:srgbClr val="FFFFFF"/>
                </a:solidFill>
                <a:latin typeface="Lato Light"/>
                <a:ea typeface="Lato Light"/>
                <a:cs typeface="Lato Light"/>
                <a:sym typeface="Lato Light"/>
              </a:defRPr>
            </a:lvl4pPr>
            <a:lvl5pPr marL="2217420" indent="-388620" defTabSz="457200">
              <a:spcBef>
                <a:spcPts val="500"/>
              </a:spcBef>
              <a:buSzPct val="100000"/>
              <a:buChar char="»"/>
              <a:defRPr sz="3400">
                <a:solidFill>
                  <a:srgbClr val="FFFFFF"/>
                </a:solidFill>
                <a:latin typeface="Lato Light"/>
                <a:ea typeface="Lato Light"/>
                <a:cs typeface="Lato Light"/>
                <a:sym typeface="Lato Light"/>
              </a:defRPr>
            </a:lvl5pPr>
          </a:lstStyle>
          <a:p>
            <a:pPr lvl="0">
              <a:defRPr sz="1800">
                <a:solidFill>
                  <a:srgbClr val="000000"/>
                </a:solidFill>
              </a:defRPr>
            </a:pPr>
            <a:r>
              <a:rPr sz="3400">
                <a:solidFill>
                  <a:srgbClr val="FFFFFF"/>
                </a:solidFill>
              </a:rPr>
              <a:t>Body Level One</a:t>
            </a:r>
            <a:endParaRPr sz="3400">
              <a:solidFill>
                <a:srgbClr val="FFFFFF"/>
              </a:solidFill>
            </a:endParaRPr>
          </a:p>
          <a:p>
            <a:pPr lvl="1">
              <a:defRPr sz="1800">
                <a:solidFill>
                  <a:srgbClr val="000000"/>
                </a:solidFill>
              </a:defRPr>
            </a:pPr>
            <a:r>
              <a:rPr sz="3400">
                <a:solidFill>
                  <a:srgbClr val="FFFFFF"/>
                </a:solidFill>
              </a:rPr>
              <a:t>Body Level Two</a:t>
            </a:r>
            <a:endParaRPr sz="3400">
              <a:solidFill>
                <a:srgbClr val="FFFFFF"/>
              </a:solidFill>
            </a:endParaRPr>
          </a:p>
          <a:p>
            <a:pPr lvl="2">
              <a:defRPr sz="1800">
                <a:solidFill>
                  <a:srgbClr val="000000"/>
                </a:solidFill>
              </a:defRPr>
            </a:pPr>
            <a:r>
              <a:rPr sz="3400">
                <a:solidFill>
                  <a:srgbClr val="FFFFFF"/>
                </a:solidFill>
              </a:rPr>
              <a:t>Body Level Three</a:t>
            </a:r>
            <a:endParaRPr sz="3400">
              <a:solidFill>
                <a:srgbClr val="FFFFFF"/>
              </a:solidFill>
            </a:endParaRPr>
          </a:p>
          <a:p>
            <a:pPr lvl="3">
              <a:defRPr sz="1800">
                <a:solidFill>
                  <a:srgbClr val="000000"/>
                </a:solidFill>
              </a:defRPr>
            </a:pPr>
            <a:r>
              <a:rPr sz="3400">
                <a:solidFill>
                  <a:srgbClr val="FFFFFF"/>
                </a:solidFill>
              </a:rPr>
              <a:t>Body Level Four</a:t>
            </a:r>
            <a:endParaRPr sz="3400">
              <a:solidFill>
                <a:srgbClr val="FFFFFF"/>
              </a:solidFill>
            </a:endParaRPr>
          </a:p>
          <a:p>
            <a:pPr lvl="4">
              <a:defRPr sz="1800">
                <a:solidFill>
                  <a:srgbClr val="000000"/>
                </a:solidFill>
              </a:defRPr>
            </a:pPr>
            <a:r>
              <a:rPr sz="3400">
                <a:solidFill>
                  <a:srgbClr val="FFFFFF"/>
                </a:solidFill>
              </a:rPr>
              <a:t>Body Level Five</a:t>
            </a:r>
          </a:p>
        </p:txBody>
      </p:sp>
      <p:sp>
        <p:nvSpPr>
          <p:cNvPr id="38" name="Shape 38"/>
          <p:cNvSpPr/>
          <p:nvPr>
            <p:ph type="obj" sz="half" idx="3"/>
          </p:nvPr>
        </p:nvSpPr>
        <p:spPr>
          <a:xfrm>
            <a:off x="-67733" y="-18063"/>
            <a:ext cx="13140267" cy="8862132"/>
          </a:xfrm>
          <a:prstGeom prst="rect">
            <a:avLst/>
          </a:prstGeom>
        </p:spPr>
        <p:txBody>
          <a:bodyPr lIns="65023" tIns="65023" rIns="65023" bIns="65023" anchor="t">
            <a:noAutofit/>
          </a:bodyPr>
          <a:lstStyle/>
          <a:p>
            <a:pPr lvl="0" marL="471487" indent="-471487" defTabSz="457200">
              <a:spcBef>
                <a:spcPts val="700"/>
              </a:spcBef>
              <a:buSzPct val="100000"/>
              <a:buFont typeface="Arial"/>
              <a:defRPr sz="4400">
                <a:latin typeface="Calibri"/>
                <a:ea typeface="Calibri"/>
                <a:cs typeface="Calibri"/>
                <a:sym typeface="Calibri"/>
              </a:defRPr>
            </a:pPr>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1270000" y="6718300"/>
            <a:ext cx="10464800" cy="1422400"/>
          </a:xfrm>
          <a:prstGeom prst="rect">
            <a:avLst/>
          </a:prstGeom>
        </p:spPr>
        <p:txBody>
          <a:bodyPr anchor="b"/>
          <a:lstStyle/>
          <a:p>
            <a:pPr lvl="0">
              <a:defRPr sz="1800"/>
            </a:pPr>
            <a:r>
              <a:rPr sz="8000"/>
              <a:t>Title Text</a:t>
            </a:r>
          </a:p>
        </p:txBody>
      </p:sp>
      <p:sp>
        <p:nvSpPr>
          <p:cNvPr id="9" name="Shape 9"/>
          <p:cNvSpPr/>
          <p:nvPr>
            <p:ph type="body"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270000" y="3225800"/>
            <a:ext cx="10464800" cy="3302000"/>
          </a:xfrm>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952500" y="635000"/>
            <a:ext cx="5334000" cy="3987800"/>
          </a:xfrm>
          <a:prstGeom prst="rect">
            <a:avLst/>
          </a:prstGeom>
        </p:spPr>
        <p:txBody>
          <a:bodyPr anchor="b"/>
          <a:lstStyle>
            <a:lvl1pPr>
              <a:defRPr sz="6000"/>
            </a:lvl1pPr>
          </a:lstStyle>
          <a:p>
            <a:pPr lvl="0">
              <a:defRPr sz="1800"/>
            </a:pPr>
            <a:r>
              <a:rPr sz="6000"/>
              <a:t>Title Text</a:t>
            </a:r>
          </a:p>
        </p:txBody>
      </p:sp>
      <p:sp>
        <p:nvSpPr>
          <p:cNvPr id="14" name="Shape 14"/>
          <p:cNvSpPr/>
          <p:nvPr>
            <p:ph type="body"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pPr>
            <a:r>
              <a:rPr sz="8000"/>
              <a:t>Title Text</a:t>
            </a:r>
          </a:p>
        </p:txBody>
      </p:sp>
      <p:sp>
        <p:nvSpPr>
          <p:cNvPr id="19" name="Shape 19"/>
          <p:cNvSpPr/>
          <p:nvPr>
            <p:ph type="body" idx="1"/>
          </p:nvPr>
        </p:nvSpPr>
        <p:spPr>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pPr>
            <a:r>
              <a:rPr sz="8000"/>
              <a:t>Title Text</a:t>
            </a:r>
          </a:p>
        </p:txBody>
      </p:sp>
      <p:sp>
        <p:nvSpPr>
          <p:cNvPr id="22" name="Shape 22"/>
          <p:cNvSpPr/>
          <p:nvPr>
            <p:ph type="body"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952500" y="1270000"/>
            <a:ext cx="11099800" cy="7213600"/>
          </a:xfrm>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8000"/>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spd="med" advClick="1"/>
  <p:txStyles>
    <p:titleStyle>
      <a:lvl1pPr algn="ctr" defTabSz="584200">
        <a:defRPr sz="8000">
          <a:latin typeface="+mn-lt"/>
          <a:ea typeface="+mn-ea"/>
          <a:cs typeface="+mn-cs"/>
          <a:sym typeface="Helvetica Light"/>
        </a:defRPr>
      </a:lvl1pPr>
      <a:lvl2pPr indent="228600" algn="ctr" defTabSz="584200">
        <a:defRPr sz="8000">
          <a:latin typeface="+mn-lt"/>
          <a:ea typeface="+mn-ea"/>
          <a:cs typeface="+mn-cs"/>
          <a:sym typeface="Helvetica Light"/>
        </a:defRPr>
      </a:lvl2pPr>
      <a:lvl3pPr indent="457200" algn="ctr" defTabSz="584200">
        <a:defRPr sz="8000">
          <a:latin typeface="+mn-lt"/>
          <a:ea typeface="+mn-ea"/>
          <a:cs typeface="+mn-cs"/>
          <a:sym typeface="Helvetica Light"/>
        </a:defRPr>
      </a:lvl3pPr>
      <a:lvl4pPr indent="685800" algn="ctr" defTabSz="584200">
        <a:defRPr sz="8000">
          <a:latin typeface="+mn-lt"/>
          <a:ea typeface="+mn-ea"/>
          <a:cs typeface="+mn-cs"/>
          <a:sym typeface="Helvetica Light"/>
        </a:defRPr>
      </a:lvl4pPr>
      <a:lvl5pPr indent="914400" algn="ctr" defTabSz="584200">
        <a:defRPr sz="8000">
          <a:latin typeface="+mn-lt"/>
          <a:ea typeface="+mn-ea"/>
          <a:cs typeface="+mn-cs"/>
          <a:sym typeface="Helvetica Light"/>
        </a:defRPr>
      </a:lvl5pPr>
      <a:lvl6pPr indent="1143000" algn="ctr" defTabSz="584200">
        <a:defRPr sz="8000">
          <a:latin typeface="+mn-lt"/>
          <a:ea typeface="+mn-ea"/>
          <a:cs typeface="+mn-cs"/>
          <a:sym typeface="Helvetica Light"/>
        </a:defRPr>
      </a:lvl6pPr>
      <a:lvl7pPr indent="1371600" algn="ctr" defTabSz="584200">
        <a:defRPr sz="8000">
          <a:latin typeface="+mn-lt"/>
          <a:ea typeface="+mn-ea"/>
          <a:cs typeface="+mn-cs"/>
          <a:sym typeface="Helvetica Light"/>
        </a:defRPr>
      </a:lvl7pPr>
      <a:lvl8pPr indent="1600200" algn="ctr" defTabSz="584200">
        <a:defRPr sz="8000">
          <a:latin typeface="+mn-lt"/>
          <a:ea typeface="+mn-ea"/>
          <a:cs typeface="+mn-cs"/>
          <a:sym typeface="Helvetica Light"/>
        </a:defRPr>
      </a:lvl8pPr>
      <a:lvl9pPr indent="1828800" algn="ctr" defTabSz="584200">
        <a:defRPr sz="8000">
          <a:latin typeface="+mn-lt"/>
          <a:ea typeface="+mn-ea"/>
          <a:cs typeface="+mn-cs"/>
          <a:sym typeface="Helvetica Light"/>
        </a:defRPr>
      </a:lvl9pPr>
    </p:titleStyle>
    <p:bodyStyle>
      <a:lvl1pPr marL="444500" indent="-444500" defTabSz="584200">
        <a:spcBef>
          <a:spcPts val="4200"/>
        </a:spcBef>
        <a:buSzPct val="75000"/>
        <a:buChar char="•"/>
        <a:defRPr sz="3600">
          <a:latin typeface="+mn-lt"/>
          <a:ea typeface="+mn-ea"/>
          <a:cs typeface="+mn-cs"/>
          <a:sym typeface="Helvetica Light"/>
        </a:defRPr>
      </a:lvl1pPr>
      <a:lvl2pPr marL="889000" indent="-444500" defTabSz="584200">
        <a:spcBef>
          <a:spcPts val="4200"/>
        </a:spcBef>
        <a:buSzPct val="75000"/>
        <a:buChar char="•"/>
        <a:defRPr sz="3600">
          <a:latin typeface="+mn-lt"/>
          <a:ea typeface="+mn-ea"/>
          <a:cs typeface="+mn-cs"/>
          <a:sym typeface="Helvetica Light"/>
        </a:defRPr>
      </a:lvl2pPr>
      <a:lvl3pPr marL="1333500" indent="-444500" defTabSz="584200">
        <a:spcBef>
          <a:spcPts val="4200"/>
        </a:spcBef>
        <a:buSzPct val="75000"/>
        <a:buChar char="•"/>
        <a:defRPr sz="3600">
          <a:latin typeface="+mn-lt"/>
          <a:ea typeface="+mn-ea"/>
          <a:cs typeface="+mn-cs"/>
          <a:sym typeface="Helvetica Light"/>
        </a:defRPr>
      </a:lvl3pPr>
      <a:lvl4pPr marL="1778000" indent="-444500" defTabSz="584200">
        <a:spcBef>
          <a:spcPts val="4200"/>
        </a:spcBef>
        <a:buSzPct val="75000"/>
        <a:buChar char="•"/>
        <a:defRPr sz="3600">
          <a:latin typeface="+mn-lt"/>
          <a:ea typeface="+mn-ea"/>
          <a:cs typeface="+mn-cs"/>
          <a:sym typeface="Helvetica Light"/>
        </a:defRPr>
      </a:lvl4pPr>
      <a:lvl5pPr marL="2222500" indent="-444500" defTabSz="584200">
        <a:spcBef>
          <a:spcPts val="4200"/>
        </a:spcBef>
        <a:buSzPct val="75000"/>
        <a:buChar char="•"/>
        <a:defRPr sz="3600">
          <a:latin typeface="+mn-lt"/>
          <a:ea typeface="+mn-ea"/>
          <a:cs typeface="+mn-cs"/>
          <a:sym typeface="Helvetica Light"/>
        </a:defRPr>
      </a:lvl5pPr>
      <a:lvl6pPr marL="2667000" indent="-444500" defTabSz="584200">
        <a:spcBef>
          <a:spcPts val="4200"/>
        </a:spcBef>
        <a:buSzPct val="75000"/>
        <a:buChar char="•"/>
        <a:defRPr sz="3600">
          <a:latin typeface="+mn-lt"/>
          <a:ea typeface="+mn-ea"/>
          <a:cs typeface="+mn-cs"/>
          <a:sym typeface="Helvetica Light"/>
        </a:defRPr>
      </a:lvl6pPr>
      <a:lvl7pPr marL="3111500" indent="-444500" defTabSz="584200">
        <a:spcBef>
          <a:spcPts val="4200"/>
        </a:spcBef>
        <a:buSzPct val="75000"/>
        <a:buChar char="•"/>
        <a:defRPr sz="3600">
          <a:latin typeface="+mn-lt"/>
          <a:ea typeface="+mn-ea"/>
          <a:cs typeface="+mn-cs"/>
          <a:sym typeface="Helvetica Light"/>
        </a:defRPr>
      </a:lvl7pPr>
      <a:lvl8pPr marL="3556000" indent="-444500" defTabSz="584200">
        <a:spcBef>
          <a:spcPts val="4200"/>
        </a:spcBef>
        <a:buSzPct val="75000"/>
        <a:buChar char="•"/>
        <a:defRPr sz="3600">
          <a:latin typeface="+mn-lt"/>
          <a:ea typeface="+mn-ea"/>
          <a:cs typeface="+mn-cs"/>
          <a:sym typeface="Helvetica Light"/>
        </a:defRPr>
      </a:lvl8pPr>
      <a:lvl9pPr marL="4000500" indent="-444500" defTabSz="584200">
        <a:spcBef>
          <a:spcPts val="4200"/>
        </a:spcBef>
        <a:buSzPct val="75000"/>
        <a:buChar char="•"/>
        <a:defRPr sz="3600">
          <a:latin typeface="+mn-lt"/>
          <a:ea typeface="+mn-ea"/>
          <a:cs typeface="+mn-cs"/>
          <a:sym typeface="Helvetica Light"/>
        </a:defRPr>
      </a:lvl9pPr>
    </p:bodyStyle>
    <p:otherStyle>
      <a:lvl1pPr algn="ctr" defTabSz="584200">
        <a:defRPr>
          <a:solidFill>
            <a:schemeClr val="tx1"/>
          </a:solidFill>
          <a:latin typeface="+mn-lt"/>
          <a:ea typeface="+mn-ea"/>
          <a:cs typeface="+mn-cs"/>
          <a:sym typeface="Helvetica Light"/>
        </a:defRPr>
      </a:lvl1pPr>
      <a:lvl2pPr indent="228600" algn="ctr" defTabSz="584200">
        <a:defRPr>
          <a:solidFill>
            <a:schemeClr val="tx1"/>
          </a:solidFill>
          <a:latin typeface="+mn-lt"/>
          <a:ea typeface="+mn-ea"/>
          <a:cs typeface="+mn-cs"/>
          <a:sym typeface="Helvetica Light"/>
        </a:defRPr>
      </a:lvl2pPr>
      <a:lvl3pPr indent="457200" algn="ctr" defTabSz="584200">
        <a:defRPr>
          <a:solidFill>
            <a:schemeClr val="tx1"/>
          </a:solidFill>
          <a:latin typeface="+mn-lt"/>
          <a:ea typeface="+mn-ea"/>
          <a:cs typeface="+mn-cs"/>
          <a:sym typeface="Helvetica Light"/>
        </a:defRPr>
      </a:lvl3pPr>
      <a:lvl4pPr indent="685800" algn="ctr" defTabSz="584200">
        <a:defRPr>
          <a:solidFill>
            <a:schemeClr val="tx1"/>
          </a:solidFill>
          <a:latin typeface="+mn-lt"/>
          <a:ea typeface="+mn-ea"/>
          <a:cs typeface="+mn-cs"/>
          <a:sym typeface="Helvetica Light"/>
        </a:defRPr>
      </a:lvl4pPr>
      <a:lvl5pPr indent="914400" algn="ctr" defTabSz="584200">
        <a:defRPr>
          <a:solidFill>
            <a:schemeClr val="tx1"/>
          </a:solidFill>
          <a:latin typeface="+mn-lt"/>
          <a:ea typeface="+mn-ea"/>
          <a:cs typeface="+mn-cs"/>
          <a:sym typeface="Helvetica Light"/>
        </a:defRPr>
      </a:lvl5pPr>
      <a:lvl6pPr indent="1143000" algn="ctr" defTabSz="584200">
        <a:defRPr>
          <a:solidFill>
            <a:schemeClr val="tx1"/>
          </a:solidFill>
          <a:latin typeface="+mn-lt"/>
          <a:ea typeface="+mn-ea"/>
          <a:cs typeface="+mn-cs"/>
          <a:sym typeface="Helvetica Light"/>
        </a:defRPr>
      </a:lvl6pPr>
      <a:lvl7pPr indent="1371600" algn="ctr" defTabSz="584200">
        <a:defRPr>
          <a:solidFill>
            <a:schemeClr val="tx1"/>
          </a:solidFill>
          <a:latin typeface="+mn-lt"/>
          <a:ea typeface="+mn-ea"/>
          <a:cs typeface="+mn-cs"/>
          <a:sym typeface="Helvetica Light"/>
        </a:defRPr>
      </a:lvl7pPr>
      <a:lvl8pPr indent="1600200" algn="ctr" defTabSz="584200">
        <a:defRPr>
          <a:solidFill>
            <a:schemeClr val="tx1"/>
          </a:solidFill>
          <a:latin typeface="+mn-lt"/>
          <a:ea typeface="+mn-ea"/>
          <a:cs typeface="+mn-cs"/>
          <a:sym typeface="Helvetica Light"/>
        </a:defRPr>
      </a:lvl8pPr>
      <a:lvl9pPr indent="1828800"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7.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8.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9.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0.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1.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2.png"/><Relationship Id="rId3" Type="http://schemas.openxmlformats.org/officeDocument/2006/relationships/image" Target="../media/image13.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 Id="rId3" Type="http://schemas.openxmlformats.org/officeDocument/2006/relationships/image" Target="../media/image15.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6.png"/><Relationship Id="rId3" Type="http://schemas.openxmlformats.org/officeDocument/2006/relationships/image" Target="../media/image17.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 name="Shape 42"/>
          <p:cNvSpPr/>
          <p:nvPr/>
        </p:nvSpPr>
        <p:spPr>
          <a:xfrm>
            <a:off x="488888" y="4108682"/>
            <a:ext cx="7577646" cy="8920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b="1" sz="5000">
                <a:solidFill>
                  <a:srgbClr val="FFFFFF"/>
                </a:solidFill>
                <a:latin typeface="Lato Regular"/>
                <a:ea typeface="Lato Regular"/>
                <a:cs typeface="Lato Regular"/>
                <a:sym typeface="Lato Regular"/>
              </a:defRPr>
            </a:lvl1pPr>
          </a:lstStyle>
          <a:p>
            <a:pPr lvl="0">
              <a:defRPr b="0" sz="1800">
                <a:solidFill>
                  <a:srgbClr val="000000"/>
                </a:solidFill>
              </a:defRPr>
            </a:pPr>
            <a:r>
              <a:rPr b="1" sz="5000">
                <a:solidFill>
                  <a:srgbClr val="FFFFFF"/>
                </a:solidFill>
              </a:rPr>
              <a:t>TYPOGRAPHY &amp; IMAGES</a:t>
            </a:r>
          </a:p>
        </p:txBody>
      </p:sp>
      <p:sp>
        <p:nvSpPr>
          <p:cNvPr id="43" name="Shape 43"/>
          <p:cNvSpPr/>
          <p:nvPr/>
        </p:nvSpPr>
        <p:spPr>
          <a:xfrm>
            <a:off x="488591" y="5117500"/>
            <a:ext cx="4315461" cy="4983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b="1" sz="2400">
                <a:solidFill>
                  <a:srgbClr val="FFFFFF">
                    <a:alpha val="60000"/>
                  </a:srgbClr>
                </a:solidFill>
                <a:latin typeface="Lato Regular"/>
                <a:ea typeface="Lato Regular"/>
                <a:cs typeface="Lato Regular"/>
                <a:sym typeface="Lato Regular"/>
              </a:defRPr>
            </a:lvl1pPr>
          </a:lstStyle>
          <a:p>
            <a:pPr lvl="0">
              <a:defRPr b="0" sz="1800">
                <a:solidFill>
                  <a:srgbClr val="000000"/>
                </a:solidFill>
              </a:defRPr>
            </a:pPr>
            <a:r>
              <a:rPr b="1" sz="2400">
                <a:solidFill>
                  <a:srgbClr val="FFFFFF">
                    <a:alpha val="60000"/>
                  </a:srgbClr>
                </a:solidFill>
              </a:rPr>
              <a:t>Ingrid Hong, Design section TA</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 name="Shape 72"/>
          <p:cNvSpPr/>
          <p:nvPr/>
        </p:nvSpPr>
        <p:spPr>
          <a:xfrm>
            <a:off x="603353" y="3216881"/>
            <a:ext cx="8623160" cy="300278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lvl="0" algn="l" defTabSz="457200">
              <a:lnSpc>
                <a:spcPct val="120000"/>
              </a:lnSpc>
              <a:defRPr sz="1800"/>
            </a:pPr>
            <a:r>
              <a:rPr sz="5000">
                <a:solidFill>
                  <a:srgbClr val="FFFFFF"/>
                </a:solidFill>
                <a:latin typeface="Lato Regular"/>
                <a:ea typeface="Lato Regular"/>
                <a:cs typeface="Lato Regular"/>
                <a:sym typeface="Lato Regular"/>
              </a:rPr>
              <a:t>Heading</a:t>
            </a:r>
            <a:endParaRPr sz="5000">
              <a:solidFill>
                <a:srgbClr val="FFFFFF"/>
              </a:solidFill>
              <a:latin typeface="Lato Regular"/>
              <a:ea typeface="Lato Regular"/>
              <a:cs typeface="Lato Regular"/>
              <a:sym typeface="Lato Regular"/>
            </a:endParaRPr>
          </a:p>
          <a:p>
            <a:pPr lvl="0" algn="l" defTabSz="457200">
              <a:lnSpc>
                <a:spcPct val="120000"/>
              </a:lnSpc>
              <a:defRPr sz="1800"/>
            </a:pPr>
            <a:r>
              <a:rPr sz="3400">
                <a:solidFill>
                  <a:srgbClr val="FFFFFF">
                    <a:alpha val="60000"/>
                  </a:srgbClr>
                </a:solidFill>
                <a:latin typeface="Lato Regular"/>
                <a:ea typeface="Lato Regular"/>
                <a:cs typeface="Lato Regular"/>
                <a:sym typeface="Lato Regular"/>
              </a:rPr>
              <a:t>Subheading</a:t>
            </a:r>
            <a:endParaRPr sz="3400">
              <a:solidFill>
                <a:srgbClr val="FFFFFF">
                  <a:alpha val="60000"/>
                </a:srgbClr>
              </a:solidFill>
              <a:latin typeface="Lato Regular"/>
              <a:ea typeface="Lato Regular"/>
              <a:cs typeface="Lato Regular"/>
              <a:sym typeface="Lato Regular"/>
            </a:endParaRPr>
          </a:p>
          <a:p>
            <a:pPr lvl="0" algn="l" defTabSz="457200">
              <a:defRPr sz="1800"/>
            </a:pPr>
            <a:endParaRPr sz="2400">
              <a:solidFill>
                <a:srgbClr val="FFFFFF"/>
              </a:solidFill>
              <a:latin typeface="Lato Regular"/>
              <a:ea typeface="Lato Regular"/>
              <a:cs typeface="Lato Regular"/>
              <a:sym typeface="Lato Regular"/>
            </a:endParaRPr>
          </a:p>
          <a:p>
            <a:pPr lvl="0" algn="l" defTabSz="457200">
              <a:lnSpc>
                <a:spcPct val="150000"/>
              </a:lnSpc>
              <a:defRPr sz="1800"/>
            </a:pPr>
            <a:r>
              <a:rPr sz="1600">
                <a:solidFill>
                  <a:srgbClr val="FFFFFF"/>
                </a:solidFill>
                <a:latin typeface="Lato Regular"/>
                <a:ea typeface="Lato Regular"/>
                <a:cs typeface="Lato Regular"/>
                <a:sym typeface="Lato Regular"/>
              </a:rPr>
              <a:t>Lorem ipsum dolor sit amet, consectetur adipiscing elit, sed do eiusmod tempor incididunt ut labore et dolore magna aliqua. Ut enim ad minim veniam, quis nostrud exercitation ullamco laboris nisi ut aliquip ex ea commodo consequat. </a:t>
            </a:r>
          </a:p>
        </p:txBody>
      </p:sp>
    </p:spTree>
  </p:cSld>
  <p:clrMapOvr>
    <a:masterClrMapping/>
  </p:clrMapOvr>
  <p:transition spd="fast" advClick="1">
    <p:push dir="u"/>
  </p:transition>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4" name="Shape 74"/>
          <p:cNvSpPr/>
          <p:nvPr>
            <p:ph type="title"/>
          </p:nvPr>
        </p:nvSpPr>
        <p:spPr>
          <a:prstGeom prst="rect">
            <a:avLst/>
          </a:prstGeom>
        </p:spPr>
        <p:txBody>
          <a:bodyPr/>
          <a:lstStyle/>
          <a:p>
            <a:pPr lvl="0">
              <a:defRPr sz="1800">
                <a:solidFill>
                  <a:srgbClr val="000000"/>
                </a:solidFill>
              </a:defRPr>
            </a:pPr>
            <a:r>
              <a:rPr sz="5000">
                <a:solidFill>
                  <a:srgbClr val="FFFFFF"/>
                </a:solidFill>
              </a:rPr>
              <a:t>Font-weight</a:t>
            </a:r>
          </a:p>
        </p:txBody>
      </p:sp>
      <p:sp>
        <p:nvSpPr>
          <p:cNvPr id="75" name="Shape 75"/>
          <p:cNvSpPr/>
          <p:nvPr>
            <p:ph type="body" idx="1"/>
          </p:nvPr>
        </p:nvSpPr>
        <p:spPr>
          <a:prstGeom prst="rect">
            <a:avLst/>
          </a:prstGeom>
        </p:spPr>
        <p:txBody>
          <a:bodyPr/>
          <a:lstStyle/>
          <a:p>
            <a:pPr lvl="0">
              <a:defRPr sz="1800">
                <a:solidFill>
                  <a:srgbClr val="000000"/>
                </a:solidFill>
              </a:defRPr>
            </a:pPr>
            <a:r>
              <a:rPr sz="2800">
                <a:solidFill>
                  <a:srgbClr val="FFFFFF"/>
                </a:solidFill>
              </a:rPr>
              <a:t>Font-weight determines the thickness of the font</a:t>
            </a:r>
          </a:p>
        </p:txBody>
      </p:sp>
      <p:pic>
        <p:nvPicPr>
          <p:cNvPr id="76" name="image8.png" descr="2014-03-05 12.48.35 am.png"/>
          <p:cNvPicPr/>
          <p:nvPr/>
        </p:nvPicPr>
        <p:blipFill>
          <a:blip r:embed="rId2">
            <a:extLst/>
          </a:blip>
          <a:srcRect l="0" t="8396" r="0" b="8395"/>
          <a:stretch>
            <a:fillRect/>
          </a:stretch>
        </p:blipFill>
        <p:spPr>
          <a:xfrm>
            <a:off x="2271606" y="3417401"/>
            <a:ext cx="8461790" cy="4653658"/>
          </a:xfrm>
          <a:prstGeom prst="rect">
            <a:avLst/>
          </a:prstGeom>
          <a:ln w="12700">
            <a:miter lim="400000"/>
          </a:ln>
        </p:spPr>
      </p:pic>
    </p:spTree>
  </p:cSld>
  <p:clrMapOvr>
    <a:masterClrMapping/>
  </p:clrMapOvr>
  <p:transition spd="fast" advClick="1">
    <p:push dir="u"/>
  </p:transition>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8" name="Shape 78"/>
          <p:cNvSpPr/>
          <p:nvPr>
            <p:ph type="title"/>
          </p:nvPr>
        </p:nvSpPr>
        <p:spPr>
          <a:xfrm>
            <a:off x="650239" y="748856"/>
            <a:ext cx="11704322" cy="1040637"/>
          </a:xfrm>
          <a:prstGeom prst="rect">
            <a:avLst/>
          </a:prstGeom>
        </p:spPr>
        <p:txBody>
          <a:bodyPr/>
          <a:lstStyle/>
          <a:p>
            <a:pPr lvl="0">
              <a:defRPr sz="1800">
                <a:solidFill>
                  <a:srgbClr val="000000"/>
                </a:solidFill>
              </a:defRPr>
            </a:pPr>
            <a:r>
              <a:rPr sz="5000">
                <a:solidFill>
                  <a:srgbClr val="FFFFFF"/>
                </a:solidFill>
              </a:rPr>
              <a:t>Font-weight</a:t>
            </a:r>
          </a:p>
        </p:txBody>
      </p:sp>
      <p:sp>
        <p:nvSpPr>
          <p:cNvPr id="79" name="Shape 79"/>
          <p:cNvSpPr/>
          <p:nvPr>
            <p:ph type="body" idx="1"/>
          </p:nvPr>
        </p:nvSpPr>
        <p:spPr>
          <a:xfrm>
            <a:off x="626532" y="2130270"/>
            <a:ext cx="11751736" cy="6769391"/>
          </a:xfrm>
          <a:prstGeom prst="rect">
            <a:avLst/>
          </a:prstGeom>
        </p:spPr>
        <p:txBody>
          <a:bodyPr/>
          <a:lstStyle/>
          <a:p>
            <a:pPr lvl="0">
              <a:defRPr sz="1800">
                <a:solidFill>
                  <a:srgbClr val="000000"/>
                </a:solidFill>
              </a:defRPr>
            </a:pPr>
            <a:r>
              <a:rPr sz="2800">
                <a:solidFill>
                  <a:srgbClr val="FFFFFF"/>
                </a:solidFill>
              </a:rPr>
              <a:t>Use light-weight fonts carefully!</a:t>
            </a:r>
            <a:endParaRPr sz="2800">
              <a:solidFill>
                <a:srgbClr val="FFFFFF"/>
              </a:solidFill>
            </a:endParaRPr>
          </a:p>
          <a:p>
            <a:pPr lvl="1">
              <a:defRPr sz="1800">
                <a:solidFill>
                  <a:srgbClr val="000000"/>
                </a:solidFill>
              </a:defRPr>
            </a:pPr>
            <a:r>
              <a:rPr sz="2800">
                <a:solidFill>
                  <a:srgbClr val="FFFFFF"/>
                </a:solidFill>
              </a:rPr>
              <a:t>Bad example of spamming light-weight fonts: iOS 7</a:t>
            </a:r>
            <a:endParaRPr sz="2800">
              <a:solidFill>
                <a:srgbClr val="FFFFFF"/>
              </a:solidFill>
            </a:endParaRPr>
          </a:p>
          <a:p>
            <a:pPr lvl="1">
              <a:defRPr sz="1800">
                <a:solidFill>
                  <a:srgbClr val="000000"/>
                </a:solidFill>
              </a:defRPr>
            </a:pPr>
            <a:r>
              <a:rPr sz="2800">
                <a:solidFill>
                  <a:srgbClr val="FFFFFF"/>
                </a:solidFill>
              </a:rPr>
              <a:t>Using lighter weight decreases contrast</a:t>
            </a:r>
            <a:endParaRPr sz="2800">
              <a:solidFill>
                <a:srgbClr val="FFFFFF"/>
              </a:solidFill>
            </a:endParaRPr>
          </a:p>
          <a:p>
            <a:pPr lvl="1">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Where to use light-weight:</a:t>
            </a:r>
            <a:endParaRPr sz="2800">
              <a:solidFill>
                <a:srgbClr val="FFFFFF"/>
              </a:solidFill>
            </a:endParaRPr>
          </a:p>
          <a:p>
            <a:pPr lvl="1">
              <a:defRPr sz="1800">
                <a:solidFill>
                  <a:srgbClr val="000000"/>
                </a:solidFill>
              </a:defRPr>
            </a:pPr>
            <a:r>
              <a:rPr sz="2800">
                <a:solidFill>
                  <a:srgbClr val="FFFFFF"/>
                </a:solidFill>
              </a:rPr>
              <a:t>Headings</a:t>
            </a:r>
            <a:endParaRPr sz="2800">
              <a:solidFill>
                <a:srgbClr val="FFFFFF"/>
              </a:solidFill>
            </a:endParaRPr>
          </a:p>
          <a:p>
            <a:pPr lvl="1">
              <a:defRPr sz="1800">
                <a:solidFill>
                  <a:srgbClr val="000000"/>
                </a:solidFill>
              </a:defRPr>
            </a:pPr>
            <a:r>
              <a:rPr sz="2800">
                <a:solidFill>
                  <a:srgbClr val="FFFFFF"/>
                </a:solidFill>
              </a:rPr>
              <a:t>Dark background</a:t>
            </a:r>
            <a:endParaRPr sz="2800">
              <a:solidFill>
                <a:srgbClr val="FFFFFF"/>
              </a:solidFill>
            </a:endParaRPr>
          </a:p>
          <a:p>
            <a:pPr lvl="1">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Where to use heavy-weight:</a:t>
            </a:r>
            <a:endParaRPr sz="2800">
              <a:solidFill>
                <a:srgbClr val="FFFFFF"/>
              </a:solidFill>
            </a:endParaRPr>
          </a:p>
          <a:p>
            <a:pPr lvl="1">
              <a:defRPr sz="1800">
                <a:solidFill>
                  <a:srgbClr val="000000"/>
                </a:solidFill>
              </a:defRPr>
            </a:pPr>
            <a:r>
              <a:rPr sz="2800">
                <a:solidFill>
                  <a:srgbClr val="FFFFFF"/>
                </a:solidFill>
              </a:rPr>
              <a:t>Headings</a:t>
            </a:r>
            <a:endParaRPr sz="2800">
              <a:solidFill>
                <a:srgbClr val="FFFFFF"/>
              </a:solidFill>
            </a:endParaRPr>
          </a:p>
          <a:p>
            <a:pPr lvl="1">
              <a:defRPr sz="1800">
                <a:solidFill>
                  <a:srgbClr val="000000"/>
                </a:solidFill>
              </a:defRPr>
            </a:pPr>
            <a:r>
              <a:rPr sz="2800">
                <a:solidFill>
                  <a:srgbClr val="FFFFFF"/>
                </a:solidFill>
              </a:rPr>
              <a:t>Buttons</a:t>
            </a:r>
            <a:endParaRPr sz="2800">
              <a:solidFill>
                <a:srgbClr val="FFFFFF"/>
              </a:solidFill>
            </a:endParaRPr>
          </a:p>
          <a:p>
            <a:pPr lvl="1">
              <a:defRPr sz="1800">
                <a:solidFill>
                  <a:srgbClr val="000000"/>
                </a:solidFill>
              </a:defRPr>
            </a:pPr>
            <a:r>
              <a:rPr sz="2800">
                <a:solidFill>
                  <a:srgbClr val="FFFFFF"/>
                </a:solidFill>
              </a:rPr>
              <a:t>Light background</a:t>
            </a:r>
          </a:p>
        </p:txBody>
      </p:sp>
    </p:spTree>
  </p:cSld>
  <p:clrMapOvr>
    <a:masterClrMapping/>
  </p:clrMapOvr>
  <p:transition spd="fast" advClick="1">
    <p:push dir="u"/>
  </p:transition>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1" name="Shape 81"/>
          <p:cNvSpPr/>
          <p:nvPr/>
        </p:nvSpPr>
        <p:spPr>
          <a:xfrm>
            <a:off x="4297505" y="3640598"/>
            <a:ext cx="2104819" cy="744120"/>
          </a:xfrm>
          <a:prstGeom prst="rect">
            <a:avLst/>
          </a:prstGeom>
          <a:solidFill>
            <a:srgbClr val="FFFFFF"/>
          </a:solidFill>
          <a:ln w="12700">
            <a:miter lim="400000"/>
          </a:ln>
        </p:spPr>
        <p:txBody>
          <a:bodyPr lIns="65023" tIns="65023" rIns="65023" bIns="65023" anchor="ctr"/>
          <a:lstStyle/>
          <a:p>
            <a:pPr lvl="0" algn="l" defTabSz="457200">
              <a:defRPr sz="2400">
                <a:latin typeface="Calibri"/>
                <a:ea typeface="Calibri"/>
                <a:cs typeface="Calibri"/>
                <a:sym typeface="Calibri"/>
              </a:defRPr>
            </a:pPr>
          </a:p>
        </p:txBody>
      </p:sp>
      <p:sp>
        <p:nvSpPr>
          <p:cNvPr id="82" name="Shape 82"/>
          <p:cNvSpPr/>
          <p:nvPr/>
        </p:nvSpPr>
        <p:spPr>
          <a:xfrm>
            <a:off x="4613698" y="3803136"/>
            <a:ext cx="1405307" cy="4094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1800">
                <a:solidFill>
                  <a:srgbClr val="4A4A4A"/>
                </a:solidFill>
                <a:latin typeface="Lato Light"/>
                <a:ea typeface="Lato Light"/>
                <a:cs typeface="Lato Light"/>
                <a:sym typeface="Lato Light"/>
              </a:defRPr>
            </a:lvl1pPr>
          </a:lstStyle>
          <a:p>
            <a:pPr lvl="0">
              <a:defRPr>
                <a:solidFill>
                  <a:srgbClr val="000000"/>
                </a:solidFill>
              </a:defRPr>
            </a:pPr>
            <a:r>
              <a:rPr>
                <a:solidFill>
                  <a:srgbClr val="4A4A4A"/>
                </a:solidFill>
              </a:rPr>
              <a:t>Lorem Ipsum</a:t>
            </a:r>
          </a:p>
        </p:txBody>
      </p:sp>
      <p:sp>
        <p:nvSpPr>
          <p:cNvPr id="83" name="Shape 83"/>
          <p:cNvSpPr/>
          <p:nvPr/>
        </p:nvSpPr>
        <p:spPr>
          <a:xfrm>
            <a:off x="6602476" y="3640598"/>
            <a:ext cx="2104819" cy="744120"/>
          </a:xfrm>
          <a:prstGeom prst="rect">
            <a:avLst/>
          </a:prstGeom>
          <a:solidFill>
            <a:srgbClr val="78C272"/>
          </a:solidFill>
          <a:ln w="12700">
            <a:miter lim="400000"/>
          </a:ln>
        </p:spPr>
        <p:txBody>
          <a:bodyPr lIns="65023" tIns="65023" rIns="65023" bIns="65023" anchor="ctr"/>
          <a:lstStyle/>
          <a:p>
            <a:pPr lvl="0" algn="l" defTabSz="457200">
              <a:defRPr sz="2400">
                <a:latin typeface="Calibri"/>
                <a:ea typeface="Calibri"/>
                <a:cs typeface="Calibri"/>
                <a:sym typeface="Calibri"/>
              </a:defRPr>
            </a:pPr>
          </a:p>
        </p:txBody>
      </p:sp>
      <p:sp>
        <p:nvSpPr>
          <p:cNvPr id="84" name="Shape 84"/>
          <p:cNvSpPr/>
          <p:nvPr/>
        </p:nvSpPr>
        <p:spPr>
          <a:xfrm>
            <a:off x="6918669" y="3803136"/>
            <a:ext cx="1405306" cy="4094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1800">
                <a:solidFill>
                  <a:srgbClr val="FFFFFF"/>
                </a:solidFill>
                <a:latin typeface="Lato Light"/>
                <a:ea typeface="Lato Light"/>
                <a:cs typeface="Lato Light"/>
                <a:sym typeface="Lato Light"/>
              </a:defRPr>
            </a:lvl1pPr>
          </a:lstStyle>
          <a:p>
            <a:pPr lvl="0">
              <a:defRPr>
                <a:solidFill>
                  <a:srgbClr val="000000"/>
                </a:solidFill>
              </a:defRPr>
            </a:pPr>
            <a:r>
              <a:rPr>
                <a:solidFill>
                  <a:srgbClr val="FFFFFF"/>
                </a:solidFill>
              </a:rPr>
              <a:t>Lorem Ipsum</a:t>
            </a:r>
          </a:p>
        </p:txBody>
      </p:sp>
      <p:sp>
        <p:nvSpPr>
          <p:cNvPr id="85" name="Shape 85"/>
          <p:cNvSpPr/>
          <p:nvPr/>
        </p:nvSpPr>
        <p:spPr>
          <a:xfrm>
            <a:off x="4297505" y="4504740"/>
            <a:ext cx="2104819" cy="744120"/>
          </a:xfrm>
          <a:prstGeom prst="rect">
            <a:avLst/>
          </a:prstGeom>
          <a:solidFill>
            <a:srgbClr val="FFFFFF"/>
          </a:solidFill>
          <a:ln w="12700">
            <a:miter lim="400000"/>
          </a:ln>
        </p:spPr>
        <p:txBody>
          <a:bodyPr lIns="65023" tIns="65023" rIns="65023" bIns="65023" anchor="ctr"/>
          <a:lstStyle/>
          <a:p>
            <a:pPr lvl="0" algn="l" defTabSz="457200">
              <a:defRPr sz="2400">
                <a:latin typeface="Calibri"/>
                <a:ea typeface="Calibri"/>
                <a:cs typeface="Calibri"/>
                <a:sym typeface="Calibri"/>
              </a:defRPr>
            </a:pPr>
          </a:p>
        </p:txBody>
      </p:sp>
      <p:sp>
        <p:nvSpPr>
          <p:cNvPr id="86" name="Shape 86"/>
          <p:cNvSpPr/>
          <p:nvPr/>
        </p:nvSpPr>
        <p:spPr>
          <a:xfrm>
            <a:off x="4613698" y="4667278"/>
            <a:ext cx="1432053" cy="4094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1800">
                <a:solidFill>
                  <a:srgbClr val="4A4A4A"/>
                </a:solidFill>
                <a:latin typeface="Lato Regular"/>
                <a:ea typeface="Lato Regular"/>
                <a:cs typeface="Lato Regular"/>
                <a:sym typeface="Lato Regular"/>
              </a:defRPr>
            </a:lvl1pPr>
          </a:lstStyle>
          <a:p>
            <a:pPr lvl="0">
              <a:defRPr>
                <a:solidFill>
                  <a:srgbClr val="000000"/>
                </a:solidFill>
              </a:defRPr>
            </a:pPr>
            <a:r>
              <a:rPr>
                <a:solidFill>
                  <a:srgbClr val="4A4A4A"/>
                </a:solidFill>
              </a:rPr>
              <a:t>Lorem Ipsum</a:t>
            </a:r>
          </a:p>
        </p:txBody>
      </p:sp>
      <p:sp>
        <p:nvSpPr>
          <p:cNvPr id="87" name="Shape 87"/>
          <p:cNvSpPr/>
          <p:nvPr/>
        </p:nvSpPr>
        <p:spPr>
          <a:xfrm>
            <a:off x="6602476" y="4504740"/>
            <a:ext cx="2104819" cy="744120"/>
          </a:xfrm>
          <a:prstGeom prst="rect">
            <a:avLst/>
          </a:prstGeom>
          <a:solidFill>
            <a:srgbClr val="78C272"/>
          </a:solidFill>
          <a:ln w="12700">
            <a:miter lim="400000"/>
          </a:ln>
        </p:spPr>
        <p:txBody>
          <a:bodyPr lIns="65023" tIns="65023" rIns="65023" bIns="65023" anchor="ctr"/>
          <a:lstStyle/>
          <a:p>
            <a:pPr lvl="0" algn="l" defTabSz="457200">
              <a:defRPr sz="2400">
                <a:latin typeface="Calibri"/>
                <a:ea typeface="Calibri"/>
                <a:cs typeface="Calibri"/>
                <a:sym typeface="Calibri"/>
              </a:defRPr>
            </a:pPr>
          </a:p>
        </p:txBody>
      </p:sp>
      <p:sp>
        <p:nvSpPr>
          <p:cNvPr id="88" name="Shape 88"/>
          <p:cNvSpPr/>
          <p:nvPr/>
        </p:nvSpPr>
        <p:spPr>
          <a:xfrm>
            <a:off x="6918669" y="4667278"/>
            <a:ext cx="1432053" cy="4094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1800">
                <a:solidFill>
                  <a:srgbClr val="FFFFFF"/>
                </a:solidFill>
                <a:latin typeface="Lato Regular"/>
                <a:ea typeface="Lato Regular"/>
                <a:cs typeface="Lato Regular"/>
                <a:sym typeface="Lato Regular"/>
              </a:defRPr>
            </a:lvl1pPr>
          </a:lstStyle>
          <a:p>
            <a:pPr lvl="0">
              <a:defRPr>
                <a:solidFill>
                  <a:srgbClr val="000000"/>
                </a:solidFill>
              </a:defRPr>
            </a:pPr>
            <a:r>
              <a:rPr>
                <a:solidFill>
                  <a:srgbClr val="FFFFFF"/>
                </a:solidFill>
              </a:rPr>
              <a:t>Lorem Ipsum</a:t>
            </a:r>
          </a:p>
        </p:txBody>
      </p:sp>
      <p:sp>
        <p:nvSpPr>
          <p:cNvPr id="89" name="Shape 89"/>
          <p:cNvSpPr/>
          <p:nvPr/>
        </p:nvSpPr>
        <p:spPr>
          <a:xfrm>
            <a:off x="4297505" y="5368882"/>
            <a:ext cx="2104819" cy="744120"/>
          </a:xfrm>
          <a:prstGeom prst="rect">
            <a:avLst/>
          </a:prstGeom>
          <a:solidFill>
            <a:srgbClr val="FFFFFF"/>
          </a:solidFill>
          <a:ln w="12700">
            <a:miter lim="400000"/>
          </a:ln>
        </p:spPr>
        <p:txBody>
          <a:bodyPr lIns="65023" tIns="65023" rIns="65023" bIns="65023" anchor="ctr"/>
          <a:lstStyle/>
          <a:p>
            <a:pPr lvl="0" algn="l" defTabSz="457200">
              <a:defRPr sz="2400">
                <a:latin typeface="Calibri"/>
                <a:ea typeface="Calibri"/>
                <a:cs typeface="Calibri"/>
                <a:sym typeface="Calibri"/>
              </a:defRPr>
            </a:pPr>
          </a:p>
        </p:txBody>
      </p:sp>
      <p:sp>
        <p:nvSpPr>
          <p:cNvPr id="90" name="Shape 90"/>
          <p:cNvSpPr/>
          <p:nvPr/>
        </p:nvSpPr>
        <p:spPr>
          <a:xfrm>
            <a:off x="4613698" y="5531420"/>
            <a:ext cx="1454685" cy="4094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b="1" sz="1800">
                <a:solidFill>
                  <a:srgbClr val="4A4A4A"/>
                </a:solidFill>
                <a:latin typeface="Lato Regular"/>
                <a:ea typeface="Lato Regular"/>
                <a:cs typeface="Lato Regular"/>
                <a:sym typeface="Lato Regular"/>
              </a:defRPr>
            </a:lvl1pPr>
          </a:lstStyle>
          <a:p>
            <a:pPr lvl="0">
              <a:defRPr b="0">
                <a:solidFill>
                  <a:srgbClr val="000000"/>
                </a:solidFill>
              </a:defRPr>
            </a:pPr>
            <a:r>
              <a:rPr b="1">
                <a:solidFill>
                  <a:srgbClr val="4A4A4A"/>
                </a:solidFill>
              </a:rPr>
              <a:t>Lorem Ipsum</a:t>
            </a:r>
          </a:p>
        </p:txBody>
      </p:sp>
      <p:sp>
        <p:nvSpPr>
          <p:cNvPr id="91" name="Shape 91"/>
          <p:cNvSpPr/>
          <p:nvPr/>
        </p:nvSpPr>
        <p:spPr>
          <a:xfrm>
            <a:off x="6602476" y="5368882"/>
            <a:ext cx="2104819" cy="744120"/>
          </a:xfrm>
          <a:prstGeom prst="rect">
            <a:avLst/>
          </a:prstGeom>
          <a:solidFill>
            <a:srgbClr val="78C272"/>
          </a:solidFill>
          <a:ln w="12700">
            <a:miter lim="400000"/>
          </a:ln>
        </p:spPr>
        <p:txBody>
          <a:bodyPr lIns="65023" tIns="65023" rIns="65023" bIns="65023" anchor="ctr"/>
          <a:lstStyle/>
          <a:p>
            <a:pPr lvl="0" algn="l" defTabSz="457200">
              <a:defRPr sz="2400">
                <a:latin typeface="Calibri"/>
                <a:ea typeface="Calibri"/>
                <a:cs typeface="Calibri"/>
                <a:sym typeface="Calibri"/>
              </a:defRPr>
            </a:pPr>
          </a:p>
        </p:txBody>
      </p:sp>
      <p:sp>
        <p:nvSpPr>
          <p:cNvPr id="92" name="Shape 92"/>
          <p:cNvSpPr/>
          <p:nvPr/>
        </p:nvSpPr>
        <p:spPr>
          <a:xfrm>
            <a:off x="6918669" y="5531420"/>
            <a:ext cx="1454684" cy="4094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b="1" sz="1800">
                <a:solidFill>
                  <a:srgbClr val="FFFFFF"/>
                </a:solidFill>
                <a:latin typeface="Lato Regular"/>
                <a:ea typeface="Lato Regular"/>
                <a:cs typeface="Lato Regular"/>
                <a:sym typeface="Lato Regular"/>
              </a:defRPr>
            </a:lvl1pPr>
          </a:lstStyle>
          <a:p>
            <a:pPr lvl="0">
              <a:defRPr b="0">
                <a:solidFill>
                  <a:srgbClr val="000000"/>
                </a:solidFill>
              </a:defRPr>
            </a:pPr>
            <a:r>
              <a:rPr b="1">
                <a:solidFill>
                  <a:srgbClr val="FFFFFF"/>
                </a:solidFill>
              </a:rPr>
              <a:t>Lorem Ipsum</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4" name="Shape 94"/>
          <p:cNvSpPr/>
          <p:nvPr>
            <p:ph type="title"/>
          </p:nvPr>
        </p:nvSpPr>
        <p:spPr>
          <a:prstGeom prst="rect">
            <a:avLst/>
          </a:prstGeom>
        </p:spPr>
        <p:txBody>
          <a:bodyPr/>
          <a:lstStyle/>
          <a:p>
            <a:pPr lvl="0">
              <a:defRPr sz="1800">
                <a:solidFill>
                  <a:srgbClr val="000000"/>
                </a:solidFill>
              </a:defRPr>
            </a:pPr>
            <a:r>
              <a:rPr sz="5000">
                <a:solidFill>
                  <a:srgbClr val="FFFFFF"/>
                </a:solidFill>
              </a:rPr>
              <a:t>Legibility: Spacing</a:t>
            </a:r>
          </a:p>
        </p:txBody>
      </p:sp>
      <p:sp>
        <p:nvSpPr>
          <p:cNvPr id="95" name="Shape 95"/>
          <p:cNvSpPr/>
          <p:nvPr>
            <p:ph type="body" idx="1"/>
          </p:nvPr>
        </p:nvSpPr>
        <p:spPr>
          <a:prstGeom prst="rect">
            <a:avLst/>
          </a:prstGeom>
        </p:spPr>
        <p:txBody>
          <a:bodyPr/>
          <a:lstStyle/>
          <a:p>
            <a:pPr lvl="0">
              <a:defRPr sz="1800">
                <a:solidFill>
                  <a:srgbClr val="000000"/>
                </a:solidFill>
              </a:defRPr>
            </a:pPr>
            <a:r>
              <a:rPr sz="2800">
                <a:solidFill>
                  <a:srgbClr val="FFFFFF"/>
                </a:solidFill>
              </a:rPr>
              <a:t>Add a line-height of around 1.5x the font-size to improve spacing and therefore; the legibility of the paragraph.</a:t>
            </a:r>
          </a:p>
        </p:txBody>
      </p:sp>
      <p:pic>
        <p:nvPicPr>
          <p:cNvPr id="96" name="image9.png" descr="2014-03-05 12.48.48 am.png"/>
          <p:cNvPicPr/>
          <p:nvPr/>
        </p:nvPicPr>
        <p:blipFill>
          <a:blip r:embed="rId2">
            <a:extLst/>
          </a:blip>
          <a:srcRect l="0" t="8519" r="0" b="8518"/>
          <a:stretch>
            <a:fillRect/>
          </a:stretch>
        </p:blipFill>
        <p:spPr>
          <a:xfrm>
            <a:off x="2938497" y="4069594"/>
            <a:ext cx="7127622" cy="3919919"/>
          </a:xfrm>
          <a:prstGeom prst="rect">
            <a:avLst/>
          </a:prstGeom>
          <a:ln w="12700">
            <a:miter lim="400000"/>
          </a:ln>
        </p:spPr>
      </p:pic>
    </p:spTree>
  </p:cSld>
  <p:clrMapOvr>
    <a:masterClrMapping/>
  </p:clrMapOvr>
  <p:transition spd="fast" advClick="1">
    <p:push dir="u"/>
  </p:transition>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8" name="Shape 98"/>
          <p:cNvSpPr/>
          <p:nvPr>
            <p:ph type="title"/>
          </p:nvPr>
        </p:nvSpPr>
        <p:spPr>
          <a:prstGeom prst="rect">
            <a:avLst/>
          </a:prstGeom>
        </p:spPr>
        <p:txBody>
          <a:bodyPr/>
          <a:lstStyle/>
          <a:p>
            <a:pPr lvl="0">
              <a:defRPr sz="1800">
                <a:solidFill>
                  <a:srgbClr val="000000"/>
                </a:solidFill>
              </a:defRPr>
            </a:pPr>
            <a:r>
              <a:rPr sz="5000">
                <a:solidFill>
                  <a:srgbClr val="FFFFFF"/>
                </a:solidFill>
              </a:rPr>
              <a:t>Legibility - Contrast</a:t>
            </a:r>
          </a:p>
        </p:txBody>
      </p:sp>
      <p:sp>
        <p:nvSpPr>
          <p:cNvPr id="99" name="Shape 99"/>
          <p:cNvSpPr/>
          <p:nvPr>
            <p:ph type="body" idx="1"/>
          </p:nvPr>
        </p:nvSpPr>
        <p:spPr>
          <a:prstGeom prst="rect">
            <a:avLst/>
          </a:prstGeom>
        </p:spPr>
        <p:txBody>
          <a:bodyPr/>
          <a:lstStyle/>
          <a:p>
            <a:pPr lvl="0">
              <a:defRPr sz="1800">
                <a:solidFill>
                  <a:srgbClr val="000000"/>
                </a:solidFill>
              </a:defRPr>
            </a:pPr>
            <a:r>
              <a:rPr sz="2800">
                <a:solidFill>
                  <a:srgbClr val="FFFFFF"/>
                </a:solidFill>
              </a:rPr>
              <a:t>Use light font on top of dark background and use dark font on top of light background</a:t>
            </a:r>
          </a:p>
        </p:txBody>
      </p:sp>
      <p:pic>
        <p:nvPicPr>
          <p:cNvPr id="100" name="image10.png" descr="2014-03-05 12.49.01 am.png"/>
          <p:cNvPicPr/>
          <p:nvPr/>
        </p:nvPicPr>
        <p:blipFill>
          <a:blip r:embed="rId2">
            <a:extLst/>
          </a:blip>
          <a:srcRect l="4592" t="0" r="4592" b="0"/>
          <a:stretch>
            <a:fillRect/>
          </a:stretch>
        </p:blipFill>
        <p:spPr>
          <a:xfrm>
            <a:off x="3139722" y="4170509"/>
            <a:ext cx="6725486" cy="3698760"/>
          </a:xfrm>
          <a:prstGeom prst="rect">
            <a:avLst/>
          </a:prstGeom>
          <a:ln w="12700">
            <a:miter lim="400000"/>
          </a:ln>
        </p:spPr>
      </p:pic>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2" name="Shape 102"/>
          <p:cNvSpPr/>
          <p:nvPr>
            <p:ph type="title"/>
          </p:nvPr>
        </p:nvSpPr>
        <p:spPr>
          <a:prstGeom prst="rect">
            <a:avLst/>
          </a:prstGeom>
        </p:spPr>
        <p:txBody>
          <a:bodyPr/>
          <a:lstStyle/>
          <a:p>
            <a:pPr lvl="0">
              <a:defRPr sz="1800">
                <a:solidFill>
                  <a:srgbClr val="000000"/>
                </a:solidFill>
              </a:defRPr>
            </a:pPr>
            <a:r>
              <a:rPr sz="5000">
                <a:solidFill>
                  <a:srgbClr val="FFFFFF"/>
                </a:solidFill>
              </a:rPr>
              <a:t>Images</a:t>
            </a:r>
          </a:p>
        </p:txBody>
      </p:sp>
      <p:sp>
        <p:nvSpPr>
          <p:cNvPr id="103" name="Shape 103"/>
          <p:cNvSpPr/>
          <p:nvPr>
            <p:ph type="body" idx="1"/>
          </p:nvPr>
        </p:nvSpPr>
        <p:spPr>
          <a:prstGeom prst="rect">
            <a:avLst/>
          </a:prstGeom>
        </p:spPr>
        <p:txBody>
          <a:bodyPr/>
          <a:lstStyle/>
          <a:p>
            <a:pPr lvl="0">
              <a:defRPr sz="1800">
                <a:solidFill>
                  <a:srgbClr val="000000"/>
                </a:solidFill>
              </a:defRPr>
            </a:pPr>
            <a:r>
              <a:rPr sz="2800">
                <a:solidFill>
                  <a:srgbClr val="FFFFFF"/>
                </a:solidFill>
              </a:rPr>
              <a:t>Images can be used as…</a:t>
            </a:r>
            <a:endParaRPr sz="2800">
              <a:solidFill>
                <a:srgbClr val="FFFFFF"/>
              </a:solidFill>
            </a:endParaRPr>
          </a:p>
          <a:p>
            <a:pPr lvl="1">
              <a:defRPr sz="1800">
                <a:solidFill>
                  <a:srgbClr val="000000"/>
                </a:solidFill>
              </a:defRPr>
            </a:pPr>
            <a:r>
              <a:rPr sz="2800">
                <a:solidFill>
                  <a:srgbClr val="FFFFFF"/>
                </a:solidFill>
              </a:rPr>
              <a:t>Content (Thumbnail images)</a:t>
            </a:r>
            <a:endParaRPr sz="2800">
              <a:solidFill>
                <a:srgbClr val="FFFFFF"/>
              </a:solidFill>
            </a:endParaRPr>
          </a:p>
          <a:p>
            <a:pPr lvl="1">
              <a:defRPr sz="1800">
                <a:solidFill>
                  <a:srgbClr val="000000"/>
                </a:solidFill>
              </a:defRPr>
            </a:pPr>
            <a:r>
              <a:rPr sz="2800">
                <a:solidFill>
                  <a:srgbClr val="FFFFFF"/>
                </a:solidFill>
              </a:rPr>
              <a:t>Visual guide (Icons)</a:t>
            </a:r>
            <a:endParaRPr sz="2800">
              <a:solidFill>
                <a:srgbClr val="FFFFFF"/>
              </a:solidFill>
            </a:endParaRPr>
          </a:p>
          <a:p>
            <a:pPr lvl="1">
              <a:defRPr sz="1800">
                <a:solidFill>
                  <a:srgbClr val="000000"/>
                </a:solidFill>
              </a:defRPr>
            </a:pPr>
            <a:r>
              <a:rPr sz="2800">
                <a:solidFill>
                  <a:srgbClr val="FFFFFF"/>
                </a:solidFill>
              </a:rPr>
              <a:t>Emotional appeal (Background)</a:t>
            </a:r>
            <a:endParaRPr sz="2800">
              <a:solidFill>
                <a:srgbClr val="FFFFFF"/>
              </a:solidFill>
            </a:endParaRPr>
          </a:p>
          <a:p>
            <a:pPr lvl="1">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Important to know when to use images effectively – sometimes images can stylize a website, but other times images can be the easiest way to make your website look amateur. </a:t>
            </a:r>
          </a:p>
        </p:txBody>
      </p:sp>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5" name="Shape 105"/>
          <p:cNvSpPr/>
          <p:nvPr>
            <p:ph type="title"/>
          </p:nvPr>
        </p:nvSpPr>
        <p:spPr>
          <a:prstGeom prst="rect">
            <a:avLst/>
          </a:prstGeom>
        </p:spPr>
        <p:txBody>
          <a:bodyPr/>
          <a:lstStyle/>
          <a:p>
            <a:pPr lvl="0">
              <a:defRPr sz="1800">
                <a:solidFill>
                  <a:srgbClr val="000000"/>
                </a:solidFill>
              </a:defRPr>
            </a:pPr>
            <a:r>
              <a:rPr sz="5000">
                <a:solidFill>
                  <a:srgbClr val="FFFFFF"/>
                </a:solidFill>
              </a:rPr>
              <a:t>Thumbnails</a:t>
            </a:r>
          </a:p>
        </p:txBody>
      </p:sp>
      <p:sp>
        <p:nvSpPr>
          <p:cNvPr id="106" name="Shape 106"/>
          <p:cNvSpPr/>
          <p:nvPr>
            <p:ph type="body" idx="1"/>
          </p:nvPr>
        </p:nvSpPr>
        <p:spPr>
          <a:xfrm>
            <a:off x="6545152" y="2490329"/>
            <a:ext cx="5856823" cy="5507285"/>
          </a:xfrm>
          <a:prstGeom prst="rect">
            <a:avLst/>
          </a:prstGeom>
        </p:spPr>
        <p:txBody>
          <a:bodyPr/>
          <a:lstStyle/>
          <a:p>
            <a:pPr lvl="0" marL="533400" indent="-533400">
              <a:spcBef>
                <a:spcPts val="0"/>
              </a:spcBef>
              <a:buClr>
                <a:srgbClr val="FFFFFF"/>
              </a:buClr>
              <a:defRPr sz="1800">
                <a:solidFill>
                  <a:srgbClr val="000000"/>
                </a:solidFill>
              </a:defRPr>
            </a:pPr>
            <a:r>
              <a:rPr sz="2800">
                <a:solidFill>
                  <a:srgbClr val="FFFFFF"/>
                </a:solidFill>
                <a:latin typeface="Museo Sans 100"/>
                <a:ea typeface="Museo Sans 100"/>
                <a:cs typeface="Museo Sans 100"/>
                <a:sym typeface="Museo Sans 100"/>
              </a:rPr>
              <a:t>Use thumbnails to describe content using an image – usually a set of images </a:t>
            </a:r>
            <a:endParaRPr sz="2800">
              <a:solidFill>
                <a:srgbClr val="FFFFFF"/>
              </a:solidFill>
              <a:latin typeface="Museo Sans 100"/>
              <a:ea typeface="Museo Sans 100"/>
              <a:cs typeface="Museo Sans 100"/>
              <a:sym typeface="Museo Sans 100"/>
            </a:endParaRPr>
          </a:p>
          <a:p>
            <a:pPr lvl="0" marL="0" indent="0">
              <a:spcBef>
                <a:spcPts val="0"/>
              </a:spcBef>
              <a:buSzTx/>
              <a:buFontTx/>
              <a:buNone/>
              <a:defRPr sz="1800">
                <a:solidFill>
                  <a:srgbClr val="000000"/>
                </a:solidFill>
              </a:defRPr>
            </a:pPr>
            <a:endParaRPr sz="2800">
              <a:solidFill>
                <a:srgbClr val="FFFFFF"/>
              </a:solidFill>
              <a:latin typeface="Museo Sans 100"/>
              <a:ea typeface="Museo Sans 100"/>
              <a:cs typeface="Museo Sans 100"/>
              <a:sym typeface="Museo Sans 100"/>
            </a:endParaRPr>
          </a:p>
          <a:p>
            <a:pPr lvl="0" marL="533400" indent="-533400">
              <a:spcBef>
                <a:spcPts val="0"/>
              </a:spcBef>
              <a:buClr>
                <a:srgbClr val="FFFFFF"/>
              </a:buClr>
              <a:defRPr sz="1800">
                <a:solidFill>
                  <a:srgbClr val="000000"/>
                </a:solidFill>
              </a:defRPr>
            </a:pPr>
            <a:r>
              <a:rPr sz="2800">
                <a:solidFill>
                  <a:srgbClr val="FFFFFF"/>
                </a:solidFill>
                <a:latin typeface="Museo Sans 100"/>
                <a:ea typeface="Museo Sans 100"/>
                <a:cs typeface="Museo Sans 100"/>
                <a:sym typeface="Museo Sans 100"/>
              </a:rPr>
              <a:t>Grid UI and Masonry UI very popular for thumbnails </a:t>
            </a:r>
          </a:p>
        </p:txBody>
      </p:sp>
      <p:pic>
        <p:nvPicPr>
          <p:cNvPr id="107" name="image15.png" descr="2014-03-05 12.50.02 am.png"/>
          <p:cNvPicPr/>
          <p:nvPr/>
        </p:nvPicPr>
        <p:blipFill>
          <a:blip r:embed="rId2">
            <a:extLst/>
          </a:blip>
          <a:srcRect l="0" t="14419" r="0" b="14418"/>
          <a:stretch>
            <a:fillRect/>
          </a:stretch>
        </p:blipFill>
        <p:spPr>
          <a:xfrm>
            <a:off x="758259" y="2395132"/>
            <a:ext cx="5413695" cy="2977326"/>
          </a:xfrm>
          <a:prstGeom prst="rect">
            <a:avLst/>
          </a:prstGeom>
          <a:ln w="12700">
            <a:miter lim="400000"/>
          </a:ln>
        </p:spPr>
      </p:pic>
    </p:spTree>
  </p:cSld>
  <p:clrMapOvr>
    <a:masterClrMapping/>
  </p:clrMapOvr>
  <p:transitio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9" name="Shape 109"/>
          <p:cNvSpPr/>
          <p:nvPr>
            <p:ph type="title"/>
          </p:nvPr>
        </p:nvSpPr>
        <p:spPr>
          <a:xfrm>
            <a:off x="650239" y="4713543"/>
            <a:ext cx="11704322" cy="1573050"/>
          </a:xfrm>
          <a:prstGeom prst="rect">
            <a:avLst/>
          </a:prstGeom>
        </p:spPr>
        <p:txBody>
          <a:bodyPr/>
          <a:lstStyle>
            <a:lvl1pPr>
              <a:defRPr>
                <a:latin typeface="Lato Regular"/>
                <a:ea typeface="Lato Regular"/>
                <a:cs typeface="Lato Regular"/>
                <a:sym typeface="Lato Regular"/>
              </a:defRPr>
            </a:lvl1pPr>
          </a:lstStyle>
          <a:p>
            <a:pPr lvl="0">
              <a:defRPr sz="1800">
                <a:solidFill>
                  <a:srgbClr val="000000"/>
                </a:solidFill>
              </a:defRPr>
            </a:pPr>
            <a:r>
              <a:rPr sz="3400">
                <a:solidFill>
                  <a:srgbClr val="FFFFFF"/>
                </a:solidFill>
              </a:rPr>
              <a:t>Image Proportions</a:t>
            </a:r>
          </a:p>
        </p:txBody>
      </p:sp>
      <p:sp>
        <p:nvSpPr>
          <p:cNvPr id="110" name="Shape 110"/>
          <p:cNvSpPr/>
          <p:nvPr/>
        </p:nvSpPr>
        <p:spPr>
          <a:xfrm>
            <a:off x="5849414" y="4035544"/>
            <a:ext cx="1296087" cy="6507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3400">
                <a:solidFill>
                  <a:srgbClr val="FFFFFF">
                    <a:alpha val="75000"/>
                  </a:srgbClr>
                </a:solidFill>
                <a:latin typeface="Lato Regular"/>
                <a:ea typeface="Lato Regular"/>
                <a:cs typeface="Lato Regular"/>
                <a:sym typeface="Lato Regular"/>
              </a:defRPr>
            </a:lvl1pPr>
          </a:lstStyle>
          <a:p>
            <a:pPr lvl="0">
              <a:defRPr sz="1800">
                <a:solidFill>
                  <a:srgbClr val="000000"/>
                </a:solidFill>
              </a:defRPr>
            </a:pPr>
            <a:r>
              <a:rPr sz="3400">
                <a:solidFill>
                  <a:srgbClr val="FFFFFF">
                    <a:alpha val="75000"/>
                  </a:srgbClr>
                </a:solidFill>
              </a:rPr>
              <a:t>Demo</a:t>
            </a:r>
          </a:p>
        </p:txBody>
      </p:sp>
    </p:spTree>
  </p:cSld>
  <p:clrMapOvr>
    <a:masterClrMapping/>
  </p:clrMapOvr>
  <p:transitio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2" name="Shape 112"/>
          <p:cNvSpPr/>
          <p:nvPr>
            <p:ph type="title"/>
          </p:nvPr>
        </p:nvSpPr>
        <p:spPr>
          <a:prstGeom prst="rect">
            <a:avLst/>
          </a:prstGeom>
        </p:spPr>
        <p:txBody>
          <a:bodyPr/>
          <a:lstStyle/>
          <a:p>
            <a:pPr lvl="0">
              <a:defRPr sz="1800">
                <a:solidFill>
                  <a:srgbClr val="000000"/>
                </a:solidFill>
              </a:defRPr>
            </a:pPr>
            <a:r>
              <a:rPr sz="5000">
                <a:solidFill>
                  <a:srgbClr val="FFFFFF"/>
                </a:solidFill>
              </a:rPr>
              <a:t>Icons</a:t>
            </a:r>
          </a:p>
        </p:txBody>
      </p:sp>
      <p:sp>
        <p:nvSpPr>
          <p:cNvPr id="113" name="Shape 113"/>
          <p:cNvSpPr/>
          <p:nvPr>
            <p:ph type="body" idx="1"/>
          </p:nvPr>
        </p:nvSpPr>
        <p:spPr>
          <a:xfrm>
            <a:off x="4842397" y="2323727"/>
            <a:ext cx="7181516" cy="5507285"/>
          </a:xfrm>
          <a:prstGeom prst="rect">
            <a:avLst/>
          </a:prstGeom>
        </p:spPr>
        <p:txBody>
          <a:bodyPr/>
          <a:lstStyle/>
          <a:p>
            <a:pPr lvl="0">
              <a:defRPr sz="1800">
                <a:solidFill>
                  <a:srgbClr val="000000"/>
                </a:solidFill>
              </a:defRPr>
            </a:pPr>
            <a:r>
              <a:rPr sz="2800">
                <a:solidFill>
                  <a:srgbClr val="FFFFFF"/>
                </a:solidFill>
              </a:rPr>
              <a:t>Use Icons to provide visual guide to a function (ex. Button) </a:t>
            </a:r>
            <a:endParaRPr sz="2800">
              <a:solidFill>
                <a:srgbClr val="FFFFFF"/>
              </a:solidFill>
            </a:endParaRPr>
          </a:p>
          <a:p>
            <a:pPr lvl="1">
              <a:defRPr sz="1800">
                <a:solidFill>
                  <a:srgbClr val="000000"/>
                </a:solidFill>
              </a:defRPr>
            </a:pPr>
            <a:r>
              <a:rPr sz="2800">
                <a:solidFill>
                  <a:srgbClr val="FFFFFF"/>
                </a:solidFill>
              </a:rPr>
              <a:t>Usually used side-by-side to a caption </a:t>
            </a:r>
            <a:endParaRPr sz="2800">
              <a:solidFill>
                <a:srgbClr val="FFFFFF"/>
              </a:solidFill>
            </a:endParaRPr>
          </a:p>
          <a:p>
            <a:pPr lvl="1">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Use similar techniques to thumbnails: Create a div (30x30 or 15x15, etc.) and make an image fit to the box </a:t>
            </a:r>
          </a:p>
        </p:txBody>
      </p:sp>
      <p:pic>
        <p:nvPicPr>
          <p:cNvPr id="114" name="image20.png" descr="2014-03-05 12.51.16 am.png"/>
          <p:cNvPicPr/>
          <p:nvPr/>
        </p:nvPicPr>
        <p:blipFill>
          <a:blip r:embed="rId2">
            <a:extLst/>
          </a:blip>
          <a:stretch>
            <a:fillRect/>
          </a:stretch>
        </p:blipFill>
        <p:spPr>
          <a:xfrm>
            <a:off x="763983" y="2154394"/>
            <a:ext cx="3686363" cy="5845722"/>
          </a:xfrm>
          <a:prstGeom prst="rect">
            <a:avLst/>
          </a:prstGeom>
          <a:ln w="12700">
            <a:miter lim="400000"/>
          </a:ln>
        </p:spPr>
      </p:pic>
    </p:spTree>
  </p:cSld>
  <p:clrMapOvr>
    <a:masterClrMapping/>
  </p:clrMapOvr>
  <p:transition spd="fast" advClick="1">
    <p:push dir="u"/>
  </p:transition>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 name="Shape 45"/>
          <p:cNvSpPr/>
          <p:nvPr>
            <p:ph type="title"/>
          </p:nvPr>
        </p:nvSpPr>
        <p:spPr>
          <a:prstGeom prst="rect">
            <a:avLst/>
          </a:prstGeom>
        </p:spPr>
        <p:txBody>
          <a:bodyPr/>
          <a:lstStyle/>
          <a:p>
            <a:pPr lvl="0">
              <a:defRPr sz="1800">
                <a:solidFill>
                  <a:srgbClr val="000000"/>
                </a:solidFill>
              </a:defRPr>
            </a:pPr>
            <a:r>
              <a:rPr sz="5000">
                <a:solidFill>
                  <a:srgbClr val="FFFFFF"/>
                </a:solidFill>
              </a:rPr>
              <a:t>Typography</a:t>
            </a:r>
          </a:p>
        </p:txBody>
      </p:sp>
      <p:sp>
        <p:nvSpPr>
          <p:cNvPr id="46" name="Shape 46"/>
          <p:cNvSpPr/>
          <p:nvPr>
            <p:ph type="body" idx="1"/>
          </p:nvPr>
        </p:nvSpPr>
        <p:spPr>
          <a:prstGeom prst="rect">
            <a:avLst/>
          </a:prstGeom>
        </p:spPr>
        <p:txBody>
          <a:bodyPr/>
          <a:lstStyle/>
          <a:p>
            <a:pPr lvl="0">
              <a:defRPr sz="1800">
                <a:solidFill>
                  <a:srgbClr val="000000"/>
                </a:solidFill>
              </a:defRPr>
            </a:pPr>
            <a:r>
              <a:rPr sz="2800">
                <a:solidFill>
                  <a:srgbClr val="FFFFFF"/>
                </a:solidFill>
              </a:rPr>
              <a:t>Serves two main purpose</a:t>
            </a:r>
            <a:endParaRPr sz="2800">
              <a:solidFill>
                <a:srgbClr val="FFFFFF"/>
              </a:solidFill>
            </a:endParaRPr>
          </a:p>
          <a:p>
            <a:pPr lvl="1">
              <a:defRPr sz="1800">
                <a:solidFill>
                  <a:srgbClr val="000000"/>
                </a:solidFill>
              </a:defRPr>
            </a:pPr>
            <a:r>
              <a:rPr sz="2800">
                <a:solidFill>
                  <a:srgbClr val="FFFFFF"/>
                </a:solidFill>
              </a:rPr>
              <a:t>Heading</a:t>
            </a:r>
            <a:endParaRPr sz="2800">
              <a:solidFill>
                <a:srgbClr val="FFFFFF"/>
              </a:solidFill>
            </a:endParaRPr>
          </a:p>
          <a:p>
            <a:pPr lvl="1">
              <a:defRPr sz="1800">
                <a:solidFill>
                  <a:srgbClr val="000000"/>
                </a:solidFill>
              </a:defRPr>
            </a:pPr>
            <a:r>
              <a:rPr sz="2800">
                <a:solidFill>
                  <a:srgbClr val="FFFFFF"/>
                </a:solidFill>
              </a:rPr>
              <a:t>Content</a:t>
            </a:r>
            <a:endParaRPr sz="2800">
              <a:solidFill>
                <a:srgbClr val="FFFFFF"/>
              </a:solidFill>
            </a:endParaRPr>
          </a:p>
          <a:p>
            <a:pPr lvl="1">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The purpose of a web page is to convey information – often more than 80% of the information is expressed as pure “text” </a:t>
            </a:r>
          </a:p>
        </p:txBody>
      </p:sp>
    </p:spTree>
  </p:cSld>
  <p:clrMapOvr>
    <a:masterClrMapping/>
  </p:clrMapOvr>
  <p:transitio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6" name="Shape 116"/>
          <p:cNvSpPr/>
          <p:nvPr>
            <p:ph type="title"/>
          </p:nvPr>
        </p:nvSpPr>
        <p:spPr>
          <a:prstGeom prst="rect">
            <a:avLst/>
          </a:prstGeom>
        </p:spPr>
        <p:txBody>
          <a:bodyPr/>
          <a:lstStyle/>
          <a:p>
            <a:pPr lvl="0">
              <a:defRPr sz="1800">
                <a:solidFill>
                  <a:srgbClr val="000000"/>
                </a:solidFill>
              </a:defRPr>
            </a:pPr>
            <a:r>
              <a:rPr sz="5000">
                <a:solidFill>
                  <a:srgbClr val="FFFFFF"/>
                </a:solidFill>
              </a:rPr>
              <a:t>Icons</a:t>
            </a:r>
          </a:p>
        </p:txBody>
      </p:sp>
      <p:sp>
        <p:nvSpPr>
          <p:cNvPr id="117" name="Shape 117"/>
          <p:cNvSpPr/>
          <p:nvPr>
            <p:ph type="body" idx="1"/>
          </p:nvPr>
        </p:nvSpPr>
        <p:spPr>
          <a:xfrm>
            <a:off x="650239" y="2490329"/>
            <a:ext cx="11751736" cy="5401728"/>
          </a:xfrm>
          <a:prstGeom prst="rect">
            <a:avLst/>
          </a:prstGeom>
        </p:spPr>
        <p:txBody>
          <a:bodyPr/>
          <a:lstStyle/>
          <a:p>
            <a:pPr lvl="0">
              <a:defRPr sz="1800">
                <a:solidFill>
                  <a:srgbClr val="000000"/>
                </a:solidFill>
              </a:defRPr>
            </a:pPr>
            <a:r>
              <a:rPr sz="2800">
                <a:solidFill>
                  <a:srgbClr val="FFFFFF"/>
                </a:solidFill>
              </a:rPr>
              <a:t>For Flat UI, Icons are usually single, solid color. </a:t>
            </a:r>
            <a:endParaRPr sz="2800">
              <a:solidFill>
                <a:srgbClr val="FFFFFF"/>
              </a:solidFill>
            </a:endParaRPr>
          </a:p>
          <a:p>
            <a:pPr lvl="0">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White icons go well with other colored background </a:t>
            </a:r>
            <a:endParaRPr sz="2800">
              <a:solidFill>
                <a:srgbClr val="FFFFFF"/>
              </a:solidFill>
            </a:endParaRPr>
          </a:p>
          <a:p>
            <a:pPr lvl="0">
              <a:defRPr sz="1800">
                <a:solidFill>
                  <a:srgbClr val="000000"/>
                </a:solidFill>
              </a:defRPr>
            </a:pPr>
            <a:r>
              <a:rPr sz="2800">
                <a:solidFill>
                  <a:srgbClr val="FFFFFF"/>
                </a:solidFill>
              </a:rPr>
              <a:t>Black or grey icons go well with white or light grey background </a:t>
            </a:r>
            <a:endParaRPr sz="2800">
              <a:solidFill>
                <a:srgbClr val="FFFFFF"/>
              </a:solidFill>
            </a:endParaRPr>
          </a:p>
          <a:p>
            <a:pPr lvl="0">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A VERY, VERY USEFUL RESOURCE:</a:t>
            </a:r>
            <a:endParaRPr sz="2800">
              <a:solidFill>
                <a:srgbClr val="FFFFFF"/>
              </a:solidFill>
            </a:endParaRPr>
          </a:p>
          <a:p>
            <a:pPr lvl="1">
              <a:defRPr sz="1800">
                <a:solidFill>
                  <a:srgbClr val="000000"/>
                </a:solidFill>
              </a:defRPr>
            </a:pPr>
            <a:r>
              <a:rPr sz="2800">
                <a:solidFill>
                  <a:srgbClr val="FFFFFF"/>
                </a:solidFill>
              </a:rPr>
              <a:t>The Noun Project (http://www.thenounproject.com)</a:t>
            </a:r>
            <a:endParaRPr sz="2800">
              <a:solidFill>
                <a:srgbClr val="FFFFFF"/>
              </a:solidFill>
            </a:endParaRPr>
          </a:p>
          <a:p>
            <a:pPr lvl="1">
              <a:defRPr sz="1800">
                <a:solidFill>
                  <a:srgbClr val="000000"/>
                </a:solidFill>
              </a:defRPr>
            </a:pPr>
            <a:r>
              <a:rPr sz="2800">
                <a:solidFill>
                  <a:srgbClr val="FFFFFF"/>
                </a:solidFill>
              </a:rPr>
              <a:t>Can find virtually any flat icons you need </a:t>
            </a:r>
            <a:endParaRPr sz="2800">
              <a:solidFill>
                <a:srgbClr val="FFFFFF"/>
              </a:solidFill>
            </a:endParaRPr>
          </a:p>
          <a:p>
            <a:pPr lvl="1">
              <a:defRPr sz="1800">
                <a:solidFill>
                  <a:srgbClr val="000000"/>
                </a:solidFill>
              </a:defRPr>
            </a:pPr>
            <a:r>
              <a:rPr sz="2800">
                <a:solidFill>
                  <a:srgbClr val="FFFFFF"/>
                </a:solidFill>
              </a:rPr>
              <a:t>Icons are in SVG / PNG format – easy to edit if you know how to. </a:t>
            </a:r>
          </a:p>
        </p:txBody>
      </p:sp>
    </p:spTree>
  </p:cSld>
  <p:clrMapOvr>
    <a:masterClrMapping/>
  </p:clrMapOvr>
  <p:transitio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Shape 119"/>
          <p:cNvSpPr/>
          <p:nvPr>
            <p:ph type="title"/>
          </p:nvPr>
        </p:nvSpPr>
        <p:spPr>
          <a:xfrm>
            <a:off x="650239" y="4713543"/>
            <a:ext cx="11704322" cy="1573050"/>
          </a:xfrm>
          <a:prstGeom prst="rect">
            <a:avLst/>
          </a:prstGeom>
        </p:spPr>
        <p:txBody>
          <a:bodyPr/>
          <a:lstStyle>
            <a:lvl1pPr>
              <a:defRPr>
                <a:latin typeface="Lato Regular"/>
                <a:ea typeface="Lato Regular"/>
                <a:cs typeface="Lato Regular"/>
                <a:sym typeface="Lato Regular"/>
              </a:defRPr>
            </a:lvl1pPr>
          </a:lstStyle>
          <a:p>
            <a:pPr lvl="0">
              <a:defRPr sz="1800">
                <a:solidFill>
                  <a:srgbClr val="000000"/>
                </a:solidFill>
              </a:defRPr>
            </a:pPr>
            <a:r>
              <a:rPr sz="3400">
                <a:solidFill>
                  <a:srgbClr val="FFFFFF"/>
                </a:solidFill>
              </a:rPr>
              <a:t>Awesomeness of the Noun Project</a:t>
            </a:r>
          </a:p>
        </p:txBody>
      </p:sp>
      <p:sp>
        <p:nvSpPr>
          <p:cNvPr id="120" name="Shape 120"/>
          <p:cNvSpPr/>
          <p:nvPr/>
        </p:nvSpPr>
        <p:spPr>
          <a:xfrm>
            <a:off x="5849414" y="4035544"/>
            <a:ext cx="1296087" cy="6507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3400">
                <a:solidFill>
                  <a:srgbClr val="FFFFFF">
                    <a:alpha val="75000"/>
                  </a:srgbClr>
                </a:solidFill>
                <a:latin typeface="Lato Regular"/>
                <a:ea typeface="Lato Regular"/>
                <a:cs typeface="Lato Regular"/>
                <a:sym typeface="Lato Regular"/>
              </a:defRPr>
            </a:lvl1pPr>
          </a:lstStyle>
          <a:p>
            <a:pPr lvl="0">
              <a:defRPr sz="1800">
                <a:solidFill>
                  <a:srgbClr val="000000"/>
                </a:solidFill>
              </a:defRPr>
            </a:pPr>
            <a:r>
              <a:rPr sz="3400">
                <a:solidFill>
                  <a:srgbClr val="FFFFFF">
                    <a:alpha val="75000"/>
                  </a:srgbClr>
                </a:solidFill>
              </a:rPr>
              <a:t>Demo</a:t>
            </a:r>
          </a:p>
        </p:txBody>
      </p:sp>
    </p:spTree>
  </p:cSld>
  <p:clrMapOvr>
    <a:masterClrMapping/>
  </p:clrMapOvr>
  <p:transition spd="fast" advClick="1">
    <p:push dir="u"/>
  </p:transition>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Shape 122"/>
          <p:cNvSpPr/>
          <p:nvPr>
            <p:ph type="title"/>
          </p:nvPr>
        </p:nvSpPr>
        <p:spPr>
          <a:xfrm>
            <a:off x="650239" y="4713543"/>
            <a:ext cx="11704322" cy="1573050"/>
          </a:xfrm>
          <a:prstGeom prst="rect">
            <a:avLst/>
          </a:prstGeom>
        </p:spPr>
        <p:txBody>
          <a:bodyPr/>
          <a:lstStyle>
            <a:lvl1pPr>
              <a:defRPr>
                <a:latin typeface="Lato Regular"/>
                <a:ea typeface="Lato Regular"/>
                <a:cs typeface="Lato Regular"/>
                <a:sym typeface="Lato Regular"/>
              </a:defRPr>
            </a:lvl1pPr>
          </a:lstStyle>
          <a:p>
            <a:pPr lvl="0">
              <a:defRPr sz="1800">
                <a:solidFill>
                  <a:srgbClr val="000000"/>
                </a:solidFill>
              </a:defRPr>
            </a:pPr>
            <a:r>
              <a:rPr sz="3400">
                <a:solidFill>
                  <a:srgbClr val="FFFFFF"/>
                </a:solidFill>
              </a:rPr>
              <a:t>Contrast is the key to ensure that text (content) gets the emphasis</a:t>
            </a:r>
          </a:p>
        </p:txBody>
      </p:sp>
      <p:sp>
        <p:nvSpPr>
          <p:cNvPr id="123" name="Shape 123"/>
          <p:cNvSpPr/>
          <p:nvPr/>
        </p:nvSpPr>
        <p:spPr>
          <a:xfrm>
            <a:off x="4166484" y="4053547"/>
            <a:ext cx="4648798" cy="6507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3400">
                <a:solidFill>
                  <a:srgbClr val="FFFFFF">
                    <a:alpha val="75000"/>
                  </a:srgbClr>
                </a:solidFill>
                <a:latin typeface="Lato Regular"/>
                <a:ea typeface="Lato Regular"/>
                <a:cs typeface="Lato Regular"/>
                <a:sym typeface="Lato Regular"/>
              </a:defRPr>
            </a:lvl1pPr>
          </a:lstStyle>
          <a:p>
            <a:pPr lvl="0">
              <a:defRPr sz="1800">
                <a:solidFill>
                  <a:srgbClr val="000000"/>
                </a:solidFill>
              </a:defRPr>
            </a:pPr>
            <a:r>
              <a:rPr sz="3400">
                <a:solidFill>
                  <a:srgbClr val="FFFFFF">
                    <a:alpha val="75000"/>
                  </a:srgbClr>
                </a:solidFill>
              </a:rPr>
              <a:t>Mixing text with images</a:t>
            </a:r>
          </a:p>
        </p:txBody>
      </p:sp>
    </p:spTree>
  </p:cSld>
  <p:clrMapOvr>
    <a:masterClrMapping/>
  </p:clrMapOvr>
  <p:transition spd="fast" advClick="1">
    <p:push dir="u"/>
  </p:transition>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Shape 125"/>
          <p:cNvSpPr/>
          <p:nvPr>
            <p:ph type="title"/>
          </p:nvPr>
        </p:nvSpPr>
        <p:spPr>
          <a:prstGeom prst="rect">
            <a:avLst/>
          </a:prstGeom>
        </p:spPr>
        <p:txBody>
          <a:bodyPr/>
          <a:lstStyle/>
          <a:p>
            <a:pPr lvl="0">
              <a:defRPr sz="1800">
                <a:solidFill>
                  <a:srgbClr val="000000"/>
                </a:solidFill>
              </a:defRPr>
            </a:pPr>
            <a:r>
              <a:rPr sz="5000">
                <a:solidFill>
                  <a:srgbClr val="FFFFFF"/>
                </a:solidFill>
              </a:rPr>
              <a:t>Contrast through color &amp; brightness</a:t>
            </a:r>
          </a:p>
        </p:txBody>
      </p:sp>
      <p:sp>
        <p:nvSpPr>
          <p:cNvPr id="126" name="Shape 126"/>
          <p:cNvSpPr/>
          <p:nvPr>
            <p:ph type="body" idx="1"/>
          </p:nvPr>
        </p:nvSpPr>
        <p:spPr>
          <a:prstGeom prst="rect">
            <a:avLst/>
          </a:prstGeom>
        </p:spPr>
        <p:txBody>
          <a:bodyPr/>
          <a:lstStyle/>
          <a:p>
            <a:pPr lvl="0">
              <a:defRPr sz="1800">
                <a:solidFill>
                  <a:srgbClr val="000000"/>
                </a:solidFill>
              </a:defRPr>
            </a:pPr>
            <a:r>
              <a:rPr sz="2800">
                <a:solidFill>
                  <a:srgbClr val="FFFFFF"/>
                </a:solidFill>
              </a:rPr>
              <a:t>Common Mistake: Image obscures the content of website </a:t>
            </a:r>
            <a:endParaRPr sz="2800">
              <a:solidFill>
                <a:srgbClr val="FFFFFF"/>
              </a:solidFill>
            </a:endParaRPr>
          </a:p>
          <a:p>
            <a:pPr lvl="0">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Usually caused by too light font on top of light background or too dark font on top of dark background </a:t>
            </a:r>
            <a:endParaRPr sz="2800">
              <a:solidFill>
                <a:srgbClr val="FFFFFF"/>
              </a:solidFill>
            </a:endParaRPr>
          </a:p>
          <a:p>
            <a:pPr lvl="0">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Also caused by text on top of a plain photography image </a:t>
            </a:r>
            <a:endParaRPr sz="2800">
              <a:solidFill>
                <a:srgbClr val="FFFFFF"/>
              </a:solidFill>
            </a:endParaRPr>
          </a:p>
          <a:p>
            <a:pPr lvl="1">
              <a:defRPr sz="1800">
                <a:solidFill>
                  <a:srgbClr val="000000"/>
                </a:solidFill>
              </a:defRPr>
            </a:pPr>
            <a:r>
              <a:rPr sz="2800">
                <a:solidFill>
                  <a:srgbClr val="FFFFFF"/>
                </a:solidFill>
              </a:rPr>
              <a:t>Makes the eye gravitate toward the image, not the text (content of the website). </a:t>
            </a:r>
          </a:p>
        </p:txBody>
      </p:sp>
    </p:spTree>
  </p:cSld>
  <p:clrMapOvr>
    <a:masterClrMapping/>
  </p:clrMapOvr>
  <p:transition spd="fast" advClick="1">
    <p:push dir="u"/>
  </p:transition>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Shape 128"/>
          <p:cNvSpPr/>
          <p:nvPr>
            <p:ph type="title"/>
          </p:nvPr>
        </p:nvSpPr>
        <p:spPr>
          <a:prstGeom prst="rect">
            <a:avLst/>
          </a:prstGeom>
        </p:spPr>
        <p:txBody>
          <a:bodyPr/>
          <a:lstStyle/>
          <a:p>
            <a:pPr lvl="0">
              <a:defRPr sz="1800">
                <a:solidFill>
                  <a:srgbClr val="000000"/>
                </a:solidFill>
              </a:defRPr>
            </a:pPr>
            <a:r>
              <a:rPr sz="5000">
                <a:solidFill>
                  <a:srgbClr val="FFFFFF"/>
                </a:solidFill>
              </a:rPr>
              <a:t>Contrast through color &amp; brightness</a:t>
            </a:r>
          </a:p>
        </p:txBody>
      </p:sp>
      <p:sp>
        <p:nvSpPr>
          <p:cNvPr id="129" name="Shape 129"/>
          <p:cNvSpPr/>
          <p:nvPr>
            <p:ph type="body" idx="1"/>
          </p:nvPr>
        </p:nvSpPr>
        <p:spPr>
          <a:prstGeom prst="rect">
            <a:avLst/>
          </a:prstGeom>
        </p:spPr>
        <p:txBody>
          <a:bodyPr/>
          <a:lstStyle/>
          <a:p>
            <a:pPr lvl="0">
              <a:defRPr sz="1800">
                <a:solidFill>
                  <a:srgbClr val="000000"/>
                </a:solidFill>
              </a:defRPr>
            </a:pPr>
            <a:r>
              <a:rPr sz="2800">
                <a:solidFill>
                  <a:srgbClr val="FFFFFF"/>
                </a:solidFill>
              </a:rPr>
              <a:t>Common Mistake: Image obscures the content of website </a:t>
            </a:r>
            <a:endParaRPr sz="2800">
              <a:solidFill>
                <a:srgbClr val="FFFFFF"/>
              </a:solidFill>
            </a:endParaRPr>
          </a:p>
          <a:p>
            <a:pPr lvl="0">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Solution 1: Make the image itself darker</a:t>
            </a:r>
            <a:endParaRPr sz="2800">
              <a:solidFill>
                <a:srgbClr val="FFFFFF"/>
              </a:solidFill>
            </a:endParaRPr>
          </a:p>
          <a:p>
            <a:pPr lvl="1">
              <a:defRPr sz="1800">
                <a:solidFill>
                  <a:srgbClr val="000000"/>
                </a:solidFill>
              </a:defRPr>
            </a:pPr>
            <a:r>
              <a:rPr sz="2800">
                <a:solidFill>
                  <a:srgbClr val="FFFFFF"/>
                </a:solidFill>
              </a:rPr>
              <a:t>Requires some Photoshop work</a:t>
            </a:r>
            <a:endParaRPr sz="2800">
              <a:solidFill>
                <a:srgbClr val="FFFFFF"/>
              </a:solidFill>
            </a:endParaRPr>
          </a:p>
          <a:p>
            <a:pPr lvl="1">
              <a:defRPr sz="1800">
                <a:solidFill>
                  <a:srgbClr val="000000"/>
                </a:solidFill>
              </a:defRPr>
            </a:pPr>
            <a:r>
              <a:rPr sz="2800">
                <a:solidFill>
                  <a:srgbClr val="FFFFFF"/>
                </a:solidFill>
              </a:rPr>
              <a:t>Adding a blur helps too</a:t>
            </a:r>
            <a:endParaRPr sz="2800">
              <a:solidFill>
                <a:srgbClr val="FFFFFF"/>
              </a:solidFill>
            </a:endParaRPr>
          </a:p>
          <a:p>
            <a:pPr lvl="0">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Solution 2: Add text-shadow property to the text</a:t>
            </a:r>
          </a:p>
        </p:txBody>
      </p:sp>
    </p:spTree>
  </p:cSld>
  <p:clrMapOvr>
    <a:masterClrMapping/>
  </p:clrMapOvr>
  <p:transitio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1" name="Screen Shot 2014-09-25 at 4.15.09 AM.png"/>
          <p:cNvPicPr/>
          <p:nvPr/>
        </p:nvPicPr>
        <p:blipFill>
          <a:blip r:embed="rId2">
            <a:extLst/>
          </a:blip>
          <a:stretch>
            <a:fillRect/>
          </a:stretch>
        </p:blipFill>
        <p:spPr>
          <a:xfrm>
            <a:off x="1336373" y="3026652"/>
            <a:ext cx="5039672" cy="3023804"/>
          </a:xfrm>
          <a:prstGeom prst="rect">
            <a:avLst/>
          </a:prstGeom>
          <a:ln w="12700">
            <a:miter lim="400000"/>
          </a:ln>
        </p:spPr>
      </p:pic>
      <p:pic>
        <p:nvPicPr>
          <p:cNvPr id="132" name="Screen Shot 2014-09-25 at 4.15.26 AM.png"/>
          <p:cNvPicPr/>
          <p:nvPr/>
        </p:nvPicPr>
        <p:blipFill>
          <a:blip r:embed="rId3">
            <a:extLst/>
          </a:blip>
          <a:stretch>
            <a:fillRect/>
          </a:stretch>
        </p:blipFill>
        <p:spPr>
          <a:xfrm>
            <a:off x="6641732" y="3032223"/>
            <a:ext cx="5026695" cy="3012661"/>
          </a:xfrm>
          <a:prstGeom prst="rect">
            <a:avLst/>
          </a:prstGeom>
          <a:ln w="12700">
            <a:miter lim="400000"/>
          </a:ln>
        </p:spPr>
      </p:pic>
      <p:sp>
        <p:nvSpPr>
          <p:cNvPr id="133" name="Shape 133"/>
          <p:cNvSpPr/>
          <p:nvPr/>
        </p:nvSpPr>
        <p:spPr>
          <a:xfrm>
            <a:off x="2991462" y="6253717"/>
            <a:ext cx="1162000" cy="4729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2200">
                <a:solidFill>
                  <a:srgbClr val="FFFFFF">
                    <a:alpha val="75000"/>
                  </a:srgbClr>
                </a:solidFill>
                <a:latin typeface="Lato Regular"/>
                <a:ea typeface="Lato Regular"/>
                <a:cs typeface="Lato Regular"/>
                <a:sym typeface="Lato Regular"/>
              </a:defRPr>
            </a:lvl1pPr>
          </a:lstStyle>
          <a:p>
            <a:pPr lvl="0">
              <a:defRPr sz="1800">
                <a:solidFill>
                  <a:srgbClr val="000000"/>
                </a:solidFill>
              </a:defRPr>
            </a:pPr>
            <a:r>
              <a:rPr sz="2200">
                <a:solidFill>
                  <a:srgbClr val="FFFFFF">
                    <a:alpha val="75000"/>
                  </a:srgbClr>
                </a:solidFill>
              </a:rPr>
              <a:t>No filter</a:t>
            </a:r>
          </a:p>
        </p:txBody>
      </p:sp>
      <p:sp>
        <p:nvSpPr>
          <p:cNvPr id="134" name="Shape 134"/>
          <p:cNvSpPr/>
          <p:nvPr/>
        </p:nvSpPr>
        <p:spPr>
          <a:xfrm>
            <a:off x="6736330" y="6253717"/>
            <a:ext cx="4676433" cy="4729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2200">
                <a:solidFill>
                  <a:srgbClr val="FFFFFF">
                    <a:alpha val="75000"/>
                  </a:srgbClr>
                </a:solidFill>
                <a:latin typeface="Lato Regular"/>
                <a:ea typeface="Lato Regular"/>
                <a:cs typeface="Lato Regular"/>
                <a:sym typeface="Lato Regular"/>
              </a:defRPr>
            </a:lvl1pPr>
          </a:lstStyle>
          <a:p>
            <a:pPr lvl="0">
              <a:defRPr sz="1800">
                <a:solidFill>
                  <a:srgbClr val="000000"/>
                </a:solidFill>
              </a:defRPr>
            </a:pPr>
            <a:r>
              <a:rPr sz="2200">
                <a:solidFill>
                  <a:srgbClr val="FFFFFF">
                    <a:alpha val="75000"/>
                  </a:srgbClr>
                </a:solidFill>
              </a:rPr>
              <a:t>filter: brightness(40%) contrast(70%);</a:t>
            </a:r>
          </a:p>
        </p:txBody>
      </p:sp>
    </p:spTree>
  </p:cSld>
  <p:clrMapOvr>
    <a:masterClrMapping/>
  </p:clrMapOvr>
  <p:transitio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Shape 136"/>
          <p:cNvSpPr/>
          <p:nvPr>
            <p:ph type="title"/>
          </p:nvPr>
        </p:nvSpPr>
        <p:spPr>
          <a:prstGeom prst="rect">
            <a:avLst/>
          </a:prstGeom>
        </p:spPr>
        <p:txBody>
          <a:bodyPr/>
          <a:lstStyle/>
          <a:p>
            <a:pPr lvl="0">
              <a:defRPr sz="1800">
                <a:solidFill>
                  <a:srgbClr val="000000"/>
                </a:solidFill>
              </a:defRPr>
            </a:pPr>
            <a:r>
              <a:rPr sz="5000">
                <a:solidFill>
                  <a:srgbClr val="FFFFFF"/>
                </a:solidFill>
              </a:rPr>
              <a:t>Contrast through size &amp; positioning</a:t>
            </a:r>
          </a:p>
        </p:txBody>
      </p:sp>
      <p:sp>
        <p:nvSpPr>
          <p:cNvPr id="137" name="Shape 137"/>
          <p:cNvSpPr/>
          <p:nvPr>
            <p:ph type="body" idx="1"/>
          </p:nvPr>
        </p:nvSpPr>
        <p:spPr>
          <a:xfrm>
            <a:off x="650239" y="2490329"/>
            <a:ext cx="11751736" cy="5845685"/>
          </a:xfrm>
          <a:prstGeom prst="rect">
            <a:avLst/>
          </a:prstGeom>
        </p:spPr>
        <p:txBody>
          <a:bodyPr/>
          <a:lstStyle/>
          <a:p>
            <a:pPr lvl="0">
              <a:defRPr sz="1800">
                <a:solidFill>
                  <a:srgbClr val="000000"/>
                </a:solidFill>
              </a:defRPr>
            </a:pPr>
            <a:r>
              <a:rPr sz="2800">
                <a:solidFill>
                  <a:srgbClr val="FFFFFF"/>
                </a:solidFill>
              </a:rPr>
              <a:t>You shouldn’t just always place your text on the center of the image</a:t>
            </a:r>
            <a:endParaRPr sz="2800">
              <a:solidFill>
                <a:srgbClr val="FFFFFF"/>
              </a:solidFill>
            </a:endParaRPr>
          </a:p>
          <a:p>
            <a:pPr lvl="0">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Position of the text affects both the emotion &amp; readability of the text</a:t>
            </a:r>
            <a:endParaRPr sz="2800">
              <a:solidFill>
                <a:srgbClr val="FFFFFF"/>
              </a:solidFill>
            </a:endParaRPr>
          </a:p>
          <a:p>
            <a:pPr lvl="0">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Readability</a:t>
            </a:r>
            <a:endParaRPr sz="2800">
              <a:solidFill>
                <a:srgbClr val="FFFFFF"/>
              </a:solidFill>
            </a:endParaRPr>
          </a:p>
          <a:p>
            <a:pPr lvl="1" marL="937260" indent="-480060">
              <a:buChar char="•"/>
              <a:defRPr sz="1800">
                <a:solidFill>
                  <a:srgbClr val="000000"/>
                </a:solidFill>
              </a:defRPr>
            </a:pPr>
            <a:r>
              <a:rPr sz="2800">
                <a:solidFill>
                  <a:srgbClr val="FFFFFF"/>
                </a:solidFill>
              </a:rPr>
              <a:t>Make sure your text color contrasts with the primary color of the surrounding area</a:t>
            </a:r>
            <a:endParaRPr sz="2800">
              <a:solidFill>
                <a:srgbClr val="FFFFFF"/>
              </a:solidFill>
            </a:endParaRPr>
          </a:p>
          <a:p>
            <a:pPr lvl="0">
              <a:defRPr sz="1800">
                <a:solidFill>
                  <a:srgbClr val="000000"/>
                </a:solidFill>
              </a:defRPr>
            </a:pPr>
            <a:r>
              <a:rPr sz="2800">
                <a:solidFill>
                  <a:srgbClr val="FFFFFF"/>
                </a:solidFill>
              </a:rPr>
              <a:t>Emotion</a:t>
            </a:r>
            <a:endParaRPr sz="2800">
              <a:solidFill>
                <a:srgbClr val="FFFFFF"/>
              </a:solidFill>
            </a:endParaRPr>
          </a:p>
          <a:p>
            <a:pPr lvl="1" marL="937260" indent="-480060">
              <a:buChar char="•"/>
              <a:defRPr sz="1800">
                <a:solidFill>
                  <a:srgbClr val="000000"/>
                </a:solidFill>
              </a:defRPr>
            </a:pPr>
            <a:r>
              <a:rPr sz="2800">
                <a:solidFill>
                  <a:srgbClr val="FFFFFF"/>
                </a:solidFill>
              </a:rPr>
              <a:t>The smaller the font size, the smaller the depth.</a:t>
            </a:r>
            <a:endParaRPr sz="2800">
              <a:solidFill>
                <a:srgbClr val="FFFFFF"/>
              </a:solidFill>
            </a:endParaRPr>
          </a:p>
          <a:p>
            <a:pPr lvl="1" marL="937260" indent="-480060">
              <a:buChar char="•"/>
              <a:defRPr sz="1800">
                <a:solidFill>
                  <a:srgbClr val="000000"/>
                </a:solidFill>
              </a:defRPr>
            </a:pPr>
            <a:r>
              <a:rPr sz="2800">
                <a:solidFill>
                  <a:srgbClr val="FFFFFF"/>
                </a:solidFill>
              </a:rPr>
              <a:t>The larger the font size, the text seems to float higher than the surrounding content.</a:t>
            </a:r>
          </a:p>
        </p:txBody>
      </p:sp>
    </p:spTree>
  </p:cSld>
  <p:clrMapOvr>
    <a:masterClrMapping/>
  </p:clrMapOvr>
  <p:transition spd="fast" advClick="1">
    <p:push dir="u"/>
  </p:transition>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9" name="Shape 139"/>
          <p:cNvSpPr/>
          <p:nvPr/>
        </p:nvSpPr>
        <p:spPr>
          <a:xfrm>
            <a:off x="1479031" y="6640593"/>
            <a:ext cx="3737928" cy="4729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2200">
                <a:solidFill>
                  <a:srgbClr val="FFFFFF">
                    <a:alpha val="75000"/>
                  </a:srgbClr>
                </a:solidFill>
                <a:latin typeface="Lato Regular"/>
                <a:ea typeface="Lato Regular"/>
                <a:cs typeface="Lato Regular"/>
                <a:sym typeface="Lato Regular"/>
              </a:defRPr>
            </a:lvl1pPr>
          </a:lstStyle>
          <a:p>
            <a:pPr lvl="0">
              <a:defRPr sz="1800">
                <a:solidFill>
                  <a:srgbClr val="000000"/>
                </a:solidFill>
              </a:defRPr>
            </a:pPr>
            <a:r>
              <a:rPr sz="2200">
                <a:solidFill>
                  <a:srgbClr val="FFFFFF">
                    <a:alpha val="75000"/>
                  </a:srgbClr>
                </a:solidFill>
              </a:rPr>
              <a:t>Bad contrast, poor placement</a:t>
            </a:r>
          </a:p>
        </p:txBody>
      </p:sp>
      <p:sp>
        <p:nvSpPr>
          <p:cNvPr id="140" name="Shape 140"/>
          <p:cNvSpPr/>
          <p:nvPr/>
        </p:nvSpPr>
        <p:spPr>
          <a:xfrm>
            <a:off x="7478734" y="6640593"/>
            <a:ext cx="4116934" cy="4729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2200">
                <a:solidFill>
                  <a:srgbClr val="FFFFFF">
                    <a:alpha val="75000"/>
                  </a:srgbClr>
                </a:solidFill>
                <a:latin typeface="Lato Regular"/>
                <a:ea typeface="Lato Regular"/>
                <a:cs typeface="Lato Regular"/>
                <a:sym typeface="Lato Regular"/>
              </a:defRPr>
            </a:lvl1pPr>
          </a:lstStyle>
          <a:p>
            <a:pPr lvl="0">
              <a:defRPr sz="1800">
                <a:solidFill>
                  <a:srgbClr val="000000"/>
                </a:solidFill>
              </a:defRPr>
            </a:pPr>
            <a:r>
              <a:rPr sz="2200">
                <a:solidFill>
                  <a:srgbClr val="FFFFFF">
                    <a:alpha val="75000"/>
                  </a:srgbClr>
                </a:solidFill>
              </a:rPr>
              <a:t>Good contrast, better placement</a:t>
            </a:r>
          </a:p>
        </p:txBody>
      </p:sp>
      <p:pic>
        <p:nvPicPr>
          <p:cNvPr id="141" name="Screen Shot 2014-09-25 at 4.25.06 AM.png"/>
          <p:cNvPicPr/>
          <p:nvPr/>
        </p:nvPicPr>
        <p:blipFill>
          <a:blip r:embed="rId2">
            <a:extLst/>
          </a:blip>
          <a:stretch>
            <a:fillRect/>
          </a:stretch>
        </p:blipFill>
        <p:spPr>
          <a:xfrm>
            <a:off x="406596" y="2639775"/>
            <a:ext cx="6011631" cy="3813723"/>
          </a:xfrm>
          <a:prstGeom prst="rect">
            <a:avLst/>
          </a:prstGeom>
          <a:ln w="12700">
            <a:miter lim="400000"/>
          </a:ln>
        </p:spPr>
      </p:pic>
      <p:pic>
        <p:nvPicPr>
          <p:cNvPr id="142" name="Screen Shot 2014-09-25 at 4.25.13 AM.png"/>
          <p:cNvPicPr/>
          <p:nvPr/>
        </p:nvPicPr>
        <p:blipFill>
          <a:blip r:embed="rId3">
            <a:extLst/>
          </a:blip>
          <a:stretch>
            <a:fillRect/>
          </a:stretch>
        </p:blipFill>
        <p:spPr>
          <a:xfrm>
            <a:off x="6618047" y="2639775"/>
            <a:ext cx="5980157" cy="3813723"/>
          </a:xfrm>
          <a:prstGeom prst="rect">
            <a:avLst/>
          </a:prstGeom>
          <a:ln w="12700">
            <a:miter lim="400000"/>
          </a:ln>
        </p:spPr>
      </p:pic>
    </p:spTree>
  </p:cSld>
  <p:clrMapOvr>
    <a:masterClrMapping/>
  </p:clrMapOvr>
  <p:transitio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Shape 144"/>
          <p:cNvSpPr/>
          <p:nvPr/>
        </p:nvSpPr>
        <p:spPr>
          <a:xfrm>
            <a:off x="711458" y="6640593"/>
            <a:ext cx="5222102" cy="4729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2200">
                <a:solidFill>
                  <a:srgbClr val="FFFFFF">
                    <a:alpha val="75000"/>
                  </a:srgbClr>
                </a:solidFill>
                <a:latin typeface="Lato Regular"/>
                <a:ea typeface="Lato Regular"/>
                <a:cs typeface="Lato Regular"/>
                <a:sym typeface="Lato Regular"/>
              </a:defRPr>
            </a:lvl1pPr>
          </a:lstStyle>
          <a:p>
            <a:pPr lvl="0">
              <a:defRPr sz="1800">
                <a:solidFill>
                  <a:srgbClr val="000000"/>
                </a:solidFill>
              </a:defRPr>
            </a:pPr>
            <a:r>
              <a:rPr sz="2200">
                <a:solidFill>
                  <a:srgbClr val="FFFFFF">
                    <a:alpha val="75000"/>
                  </a:srgbClr>
                </a:solidFill>
              </a:rPr>
              <a:t>Text seems to blend too much with image</a:t>
            </a:r>
          </a:p>
        </p:txBody>
      </p:sp>
      <p:sp>
        <p:nvSpPr>
          <p:cNvPr id="145" name="Shape 145"/>
          <p:cNvSpPr/>
          <p:nvPr/>
        </p:nvSpPr>
        <p:spPr>
          <a:xfrm>
            <a:off x="7312923" y="6640593"/>
            <a:ext cx="4437546" cy="4729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457200">
              <a:defRPr sz="2200">
                <a:solidFill>
                  <a:srgbClr val="FFFFFF">
                    <a:alpha val="75000"/>
                  </a:srgbClr>
                </a:solidFill>
                <a:latin typeface="Lato Regular"/>
                <a:ea typeface="Lato Regular"/>
                <a:cs typeface="Lato Regular"/>
                <a:sym typeface="Lato Regular"/>
              </a:defRPr>
            </a:lvl1pPr>
          </a:lstStyle>
          <a:p>
            <a:pPr lvl="0">
              <a:defRPr sz="1800">
                <a:solidFill>
                  <a:srgbClr val="000000"/>
                </a:solidFill>
              </a:defRPr>
            </a:pPr>
            <a:r>
              <a:rPr sz="2200">
                <a:solidFill>
                  <a:srgbClr val="FFFFFF">
                    <a:alpha val="75000"/>
                  </a:srgbClr>
                </a:solidFill>
              </a:rPr>
              <a:t>Larger font size gives greater depth</a:t>
            </a:r>
          </a:p>
        </p:txBody>
      </p:sp>
      <p:pic>
        <p:nvPicPr>
          <p:cNvPr id="146" name="Screen Shot 2014-09-25 at 4.25.35 AM.png"/>
          <p:cNvPicPr/>
          <p:nvPr/>
        </p:nvPicPr>
        <p:blipFill>
          <a:blip r:embed="rId2">
            <a:extLst/>
          </a:blip>
          <a:stretch>
            <a:fillRect/>
          </a:stretch>
        </p:blipFill>
        <p:spPr>
          <a:xfrm>
            <a:off x="6625916" y="2654751"/>
            <a:ext cx="5964419" cy="3783772"/>
          </a:xfrm>
          <a:prstGeom prst="rect">
            <a:avLst/>
          </a:prstGeom>
          <a:ln w="12700">
            <a:miter lim="400000"/>
          </a:ln>
        </p:spPr>
      </p:pic>
      <p:pic>
        <p:nvPicPr>
          <p:cNvPr id="147" name="Screen Shot 2014-09-25 at 4.25.28 AM.png"/>
          <p:cNvPicPr/>
          <p:nvPr/>
        </p:nvPicPr>
        <p:blipFill>
          <a:blip r:embed="rId3">
            <a:extLst/>
          </a:blip>
          <a:stretch>
            <a:fillRect/>
          </a:stretch>
        </p:blipFill>
        <p:spPr>
          <a:xfrm>
            <a:off x="422333" y="2654751"/>
            <a:ext cx="5980157" cy="3783772"/>
          </a:xfrm>
          <a:prstGeom prst="rect">
            <a:avLst/>
          </a:prstGeom>
          <a:ln w="12700">
            <a:miter lim="400000"/>
          </a:ln>
        </p:spPr>
      </p:pic>
    </p:spTree>
  </p:cSld>
  <p:clrMapOvr>
    <a:masterClrMapping/>
  </p:clrMapOvr>
  <p:transition spd="fast" advClick="1">
    <p:push dir="u"/>
  </p:transition>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Shape 149"/>
          <p:cNvSpPr/>
          <p:nvPr>
            <p:ph type="title"/>
          </p:nvPr>
        </p:nvSpPr>
        <p:spPr>
          <a:prstGeom prst="rect">
            <a:avLst/>
          </a:prstGeom>
        </p:spPr>
        <p:txBody>
          <a:bodyPr/>
          <a:lstStyle/>
          <a:p>
            <a:pPr lvl="0">
              <a:defRPr sz="1800">
                <a:solidFill>
                  <a:srgbClr val="000000"/>
                </a:solidFill>
              </a:defRPr>
            </a:pPr>
            <a:r>
              <a:rPr sz="5000">
                <a:solidFill>
                  <a:srgbClr val="FFFFFF"/>
                </a:solidFill>
              </a:rPr>
              <a:t>Review</a:t>
            </a:r>
          </a:p>
        </p:txBody>
      </p:sp>
      <p:sp>
        <p:nvSpPr>
          <p:cNvPr id="150" name="Shape 150"/>
          <p:cNvSpPr/>
          <p:nvPr>
            <p:ph type="body" idx="1"/>
          </p:nvPr>
        </p:nvSpPr>
        <p:spPr>
          <a:prstGeom prst="rect">
            <a:avLst/>
          </a:prstGeom>
        </p:spPr>
        <p:txBody>
          <a:bodyPr/>
          <a:lstStyle/>
          <a:p>
            <a:pPr lvl="0">
              <a:defRPr sz="1800">
                <a:solidFill>
                  <a:srgbClr val="000000"/>
                </a:solidFill>
              </a:defRPr>
            </a:pPr>
            <a:r>
              <a:rPr sz="2800">
                <a:solidFill>
                  <a:srgbClr val="FFFFFF"/>
                </a:solidFill>
              </a:rPr>
              <a:t>Typography</a:t>
            </a:r>
            <a:endParaRPr sz="2800">
              <a:solidFill>
                <a:srgbClr val="FFFFFF"/>
              </a:solidFill>
            </a:endParaRPr>
          </a:p>
          <a:p>
            <a:pPr lvl="1" marL="937260" indent="-480060">
              <a:buChar char="•"/>
              <a:defRPr sz="1800">
                <a:solidFill>
                  <a:srgbClr val="000000"/>
                </a:solidFill>
              </a:defRPr>
            </a:pPr>
            <a:r>
              <a:rPr sz="2800">
                <a:solidFill>
                  <a:srgbClr val="FFFFFF"/>
                </a:solidFill>
              </a:rPr>
              <a:t>Choose only 2 - 3 fonts (start with just one font)</a:t>
            </a:r>
            <a:endParaRPr sz="2800">
              <a:solidFill>
                <a:srgbClr val="FFFFFF"/>
              </a:solidFill>
            </a:endParaRPr>
          </a:p>
          <a:p>
            <a:pPr lvl="1" marL="937260" indent="-480060">
              <a:buChar char="•"/>
              <a:defRPr sz="1800">
                <a:solidFill>
                  <a:srgbClr val="000000"/>
                </a:solidFill>
              </a:defRPr>
            </a:pPr>
            <a:r>
              <a:rPr sz="2800">
                <a:solidFill>
                  <a:srgbClr val="FFFFFF"/>
                </a:solidFill>
              </a:rPr>
              <a:t>Keep a consistent font-size metric</a:t>
            </a:r>
            <a:endParaRPr sz="2800">
              <a:solidFill>
                <a:srgbClr val="FFFFFF"/>
              </a:solidFill>
            </a:endParaRPr>
          </a:p>
          <a:p>
            <a:pPr lvl="1" marL="937260" indent="-480060">
              <a:buChar char="•"/>
              <a:defRPr sz="1800">
                <a:solidFill>
                  <a:srgbClr val="000000"/>
                </a:solidFill>
              </a:defRPr>
            </a:pPr>
            <a:r>
              <a:rPr sz="2800">
                <a:solidFill>
                  <a:srgbClr val="FFFFFF"/>
                </a:solidFill>
              </a:rPr>
              <a:t>Ensure legibility by providing enough contrast &amp; spacing</a:t>
            </a:r>
            <a:endParaRPr sz="2800">
              <a:solidFill>
                <a:srgbClr val="FFFFFF"/>
              </a:solidFill>
            </a:endParaRPr>
          </a:p>
          <a:p>
            <a:pPr lvl="1" marL="937260" indent="-480060">
              <a:buChar char="•"/>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Images</a:t>
            </a:r>
            <a:endParaRPr sz="2800">
              <a:solidFill>
                <a:srgbClr val="FFFFFF"/>
              </a:solidFill>
            </a:endParaRPr>
          </a:p>
          <a:p>
            <a:pPr lvl="1" marL="937260" indent="-480060">
              <a:buChar char="•"/>
              <a:defRPr sz="1800">
                <a:solidFill>
                  <a:srgbClr val="000000"/>
                </a:solidFill>
              </a:defRPr>
            </a:pPr>
            <a:r>
              <a:rPr sz="2800">
                <a:solidFill>
                  <a:srgbClr val="FFFFFF"/>
                </a:solidFill>
              </a:rPr>
              <a:t>Choose right image file format for your use case</a:t>
            </a:r>
            <a:endParaRPr sz="2800">
              <a:solidFill>
                <a:srgbClr val="FFFFFF"/>
              </a:solidFill>
            </a:endParaRPr>
          </a:p>
          <a:p>
            <a:pPr lvl="1" marL="937260" indent="-480060">
              <a:buChar char="•"/>
              <a:defRPr sz="1800">
                <a:solidFill>
                  <a:srgbClr val="000000"/>
                </a:solidFill>
              </a:defRPr>
            </a:pPr>
            <a:r>
              <a:rPr sz="2800">
                <a:solidFill>
                  <a:srgbClr val="FFFFFF"/>
                </a:solidFill>
              </a:rPr>
              <a:t>Image resizing</a:t>
            </a:r>
            <a:endParaRPr sz="2800">
              <a:solidFill>
                <a:srgbClr val="FFFFFF"/>
              </a:solidFill>
            </a:endParaRPr>
          </a:p>
          <a:p>
            <a:pPr lvl="1" marL="937260" indent="-480060">
              <a:buChar char="•"/>
              <a:defRPr sz="1800">
                <a:solidFill>
                  <a:srgbClr val="000000"/>
                </a:solidFill>
              </a:defRPr>
            </a:pPr>
            <a:r>
              <a:rPr sz="2800">
                <a:solidFill>
                  <a:srgbClr val="FFFFFF"/>
                </a:solidFill>
              </a:rPr>
              <a:t>Ensure contrast when using text on top of an image</a:t>
            </a:r>
          </a:p>
        </p:txBody>
      </p:sp>
    </p:spTree>
  </p:cSld>
  <p:clrMapOvr>
    <a:masterClrMapping/>
  </p:clrMapOvr>
  <p:transition spd="fast" advClick="1">
    <p:push dir="u"/>
  </p:transition>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lvl="0">
              <a:defRPr sz="1800">
                <a:solidFill>
                  <a:srgbClr val="000000"/>
                </a:solidFill>
              </a:defRPr>
            </a:pPr>
            <a:r>
              <a:rPr sz="5000">
                <a:solidFill>
                  <a:srgbClr val="FFFFFF"/>
                </a:solidFill>
              </a:rPr>
              <a:t>Font family</a:t>
            </a:r>
          </a:p>
        </p:txBody>
      </p:sp>
      <p:sp>
        <p:nvSpPr>
          <p:cNvPr id="49" name="Shape 49"/>
          <p:cNvSpPr/>
          <p:nvPr/>
        </p:nvSpPr>
        <p:spPr>
          <a:xfrm>
            <a:off x="6015551" y="2165365"/>
            <a:ext cx="6532318" cy="626160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p>
            <a:pPr lvl="0" marL="533400" indent="-533400" algn="l" defTabSz="457200">
              <a:lnSpc>
                <a:spcPct val="120000"/>
              </a:lnSpc>
              <a:buClr>
                <a:srgbClr val="FFFFFF"/>
              </a:buClr>
              <a:buSzPct val="100000"/>
              <a:buFont typeface="Arial"/>
              <a:buChar char="•"/>
              <a:defRPr sz="1800"/>
            </a:pPr>
            <a:r>
              <a:rPr sz="2800">
                <a:solidFill>
                  <a:srgbClr val="FFFFFF"/>
                </a:solidFill>
                <a:latin typeface="Lato Regular"/>
                <a:ea typeface="Lato Regular"/>
                <a:cs typeface="Lato Regular"/>
                <a:sym typeface="Lato Regular"/>
              </a:rPr>
              <a:t>Serif:</a:t>
            </a:r>
            <a:endParaRPr sz="2800">
              <a:solidFill>
                <a:srgbClr val="FFFFFF"/>
              </a:solidFill>
              <a:latin typeface="Lato Regular"/>
              <a:ea typeface="Lato Regular"/>
              <a:cs typeface="Lato Regular"/>
              <a:sym typeface="Lato Regular"/>
            </a:endParaRPr>
          </a:p>
          <a:p>
            <a:pPr lvl="1" marL="990600" indent="-533400" algn="l" defTabSz="457200">
              <a:lnSpc>
                <a:spcPct val="120000"/>
              </a:lnSpc>
              <a:buClr>
                <a:srgbClr val="FFFFFF"/>
              </a:buClr>
              <a:buSzPct val="100000"/>
              <a:buFont typeface="Arial"/>
              <a:buChar char="•"/>
              <a:defRPr sz="1800"/>
            </a:pPr>
            <a:r>
              <a:rPr sz="2800">
                <a:solidFill>
                  <a:srgbClr val="FFFFFF"/>
                </a:solidFill>
                <a:latin typeface="Lato Regular"/>
                <a:ea typeface="Lato Regular"/>
                <a:cs typeface="Lato Regular"/>
                <a:sym typeface="Lato Regular"/>
              </a:rPr>
              <a:t>Has a little “flick” where the letterforms terminate</a:t>
            </a:r>
            <a:endParaRPr sz="2800">
              <a:solidFill>
                <a:srgbClr val="FFFFFF"/>
              </a:solidFill>
              <a:latin typeface="Lato Regular"/>
              <a:ea typeface="Lato Regular"/>
              <a:cs typeface="Lato Regular"/>
              <a:sym typeface="Lato Regular"/>
            </a:endParaRPr>
          </a:p>
          <a:p>
            <a:pPr lvl="1" marL="990600" indent="-533400" algn="l" defTabSz="457200">
              <a:lnSpc>
                <a:spcPct val="120000"/>
              </a:lnSpc>
              <a:buClr>
                <a:srgbClr val="FFFFFF"/>
              </a:buClr>
              <a:buSzPct val="100000"/>
              <a:buFont typeface="Arial"/>
              <a:buChar char="•"/>
              <a:defRPr sz="1800"/>
            </a:pPr>
            <a:r>
              <a:rPr sz="2800">
                <a:solidFill>
                  <a:srgbClr val="FFFFFF"/>
                </a:solidFill>
                <a:latin typeface="Lato Regular"/>
                <a:ea typeface="Lato Regular"/>
                <a:cs typeface="Lato Regular"/>
                <a:sym typeface="Lato Regular"/>
              </a:rPr>
              <a:t>Feels “Classy”</a:t>
            </a:r>
            <a:endParaRPr sz="2800">
              <a:solidFill>
                <a:srgbClr val="FFFFFF"/>
              </a:solidFill>
              <a:latin typeface="Lato Regular"/>
              <a:ea typeface="Lato Regular"/>
              <a:cs typeface="Lato Regular"/>
              <a:sym typeface="Lato Regular"/>
            </a:endParaRPr>
          </a:p>
          <a:p>
            <a:pPr lvl="1" marL="990600" indent="-533400" algn="l" defTabSz="457200">
              <a:lnSpc>
                <a:spcPct val="120000"/>
              </a:lnSpc>
              <a:buClr>
                <a:srgbClr val="FFFFFF"/>
              </a:buClr>
              <a:buSzPct val="100000"/>
              <a:buFont typeface="Arial"/>
              <a:buChar char="•"/>
              <a:defRPr sz="1800"/>
            </a:pPr>
            <a:r>
              <a:rPr sz="2800">
                <a:solidFill>
                  <a:srgbClr val="FFFFFF"/>
                </a:solidFill>
                <a:latin typeface="Lato Regular"/>
                <a:ea typeface="Lato Regular"/>
                <a:cs typeface="Lato Regular"/>
                <a:sym typeface="Lato Regular"/>
              </a:rPr>
              <a:t>Ex.: Times New Roman (Default font without CSS)</a:t>
            </a:r>
            <a:endParaRPr sz="2800">
              <a:solidFill>
                <a:srgbClr val="FFFFFF"/>
              </a:solidFill>
              <a:latin typeface="Lato Regular"/>
              <a:ea typeface="Lato Regular"/>
              <a:cs typeface="Lato Regular"/>
              <a:sym typeface="Lato Regular"/>
            </a:endParaRPr>
          </a:p>
          <a:p>
            <a:pPr lvl="1" marL="990600" indent="-533400" algn="l" defTabSz="457200">
              <a:lnSpc>
                <a:spcPct val="120000"/>
              </a:lnSpc>
              <a:buClr>
                <a:srgbClr val="FFFFFF"/>
              </a:buClr>
              <a:buSzPct val="100000"/>
              <a:buFont typeface="Arial"/>
              <a:buChar char="•"/>
              <a:defRPr sz="1800"/>
            </a:pPr>
            <a:endParaRPr sz="2800">
              <a:solidFill>
                <a:srgbClr val="FFFFFF"/>
              </a:solidFill>
              <a:latin typeface="Lato Regular"/>
              <a:ea typeface="Lato Regular"/>
              <a:cs typeface="Lato Regular"/>
              <a:sym typeface="Lato Regular"/>
            </a:endParaRPr>
          </a:p>
          <a:p>
            <a:pPr lvl="0" marL="533400" indent="-533400" algn="l" defTabSz="457200">
              <a:lnSpc>
                <a:spcPct val="120000"/>
              </a:lnSpc>
              <a:buClr>
                <a:srgbClr val="FFFFFF"/>
              </a:buClr>
              <a:buSzPct val="100000"/>
              <a:buFont typeface="Arial"/>
              <a:buChar char="•"/>
              <a:defRPr sz="1800"/>
            </a:pPr>
            <a:r>
              <a:rPr sz="2800">
                <a:solidFill>
                  <a:srgbClr val="FFFFFF"/>
                </a:solidFill>
                <a:latin typeface="Lato Regular"/>
                <a:ea typeface="Lato Regular"/>
                <a:cs typeface="Lato Regular"/>
                <a:sym typeface="Lato Regular"/>
              </a:rPr>
              <a:t>Sans-serif:</a:t>
            </a:r>
            <a:endParaRPr sz="2800">
              <a:solidFill>
                <a:srgbClr val="FFFFFF"/>
              </a:solidFill>
              <a:latin typeface="Lato Regular"/>
              <a:ea typeface="Lato Regular"/>
              <a:cs typeface="Lato Regular"/>
              <a:sym typeface="Lato Regular"/>
            </a:endParaRPr>
          </a:p>
          <a:p>
            <a:pPr lvl="1" marL="990600" indent="-533400" algn="l" defTabSz="457200">
              <a:lnSpc>
                <a:spcPct val="120000"/>
              </a:lnSpc>
              <a:buClr>
                <a:srgbClr val="FFFFFF"/>
              </a:buClr>
              <a:buSzPct val="100000"/>
              <a:buFont typeface="Arial"/>
              <a:buChar char="•"/>
              <a:defRPr sz="1800"/>
            </a:pPr>
            <a:r>
              <a:rPr sz="2800">
                <a:solidFill>
                  <a:srgbClr val="FFFFFF"/>
                </a:solidFill>
                <a:latin typeface="Lato Regular"/>
                <a:ea typeface="Lato Regular"/>
                <a:cs typeface="Lato Regular"/>
                <a:sym typeface="Lato Regular"/>
              </a:rPr>
              <a:t>Does not have a “flick”</a:t>
            </a:r>
            <a:endParaRPr sz="2800">
              <a:solidFill>
                <a:srgbClr val="FFFFFF"/>
              </a:solidFill>
              <a:latin typeface="Lato Regular"/>
              <a:ea typeface="Lato Regular"/>
              <a:cs typeface="Lato Regular"/>
              <a:sym typeface="Lato Regular"/>
            </a:endParaRPr>
          </a:p>
          <a:p>
            <a:pPr lvl="1" marL="990600" indent="-533400" algn="l" defTabSz="457200">
              <a:lnSpc>
                <a:spcPct val="120000"/>
              </a:lnSpc>
              <a:buClr>
                <a:srgbClr val="FFFFFF"/>
              </a:buClr>
              <a:buSzPct val="100000"/>
              <a:buFont typeface="Arial"/>
              <a:buChar char="•"/>
              <a:defRPr sz="1800"/>
            </a:pPr>
            <a:r>
              <a:rPr sz="2800">
                <a:solidFill>
                  <a:srgbClr val="FFFFFF"/>
                </a:solidFill>
                <a:latin typeface="Lato Regular"/>
                <a:ea typeface="Lato Regular"/>
                <a:cs typeface="Lato Regular"/>
                <a:sym typeface="Lato Regular"/>
              </a:rPr>
              <a:t>Feels “Modern”</a:t>
            </a:r>
            <a:endParaRPr sz="2800">
              <a:solidFill>
                <a:srgbClr val="FFFFFF"/>
              </a:solidFill>
              <a:latin typeface="Lato Regular"/>
              <a:ea typeface="Lato Regular"/>
              <a:cs typeface="Lato Regular"/>
              <a:sym typeface="Lato Regular"/>
            </a:endParaRPr>
          </a:p>
          <a:p>
            <a:pPr lvl="1" marL="990600" indent="-533400" algn="l" defTabSz="457200">
              <a:lnSpc>
                <a:spcPct val="120000"/>
              </a:lnSpc>
              <a:buClr>
                <a:srgbClr val="FFFFFF"/>
              </a:buClr>
              <a:buSzPct val="100000"/>
              <a:buFont typeface="Arial"/>
              <a:buChar char="•"/>
              <a:defRPr sz="1800"/>
            </a:pPr>
            <a:r>
              <a:rPr sz="2800">
                <a:solidFill>
                  <a:srgbClr val="FFFFFF"/>
                </a:solidFill>
                <a:latin typeface="Lato Regular"/>
                <a:ea typeface="Lato Regular"/>
                <a:cs typeface="Lato Regular"/>
                <a:sym typeface="Lato Regular"/>
              </a:rPr>
              <a:t>Ex.: Helvetica Neue (Default font for iOS and OS X)</a:t>
            </a:r>
          </a:p>
        </p:txBody>
      </p:sp>
      <p:pic>
        <p:nvPicPr>
          <p:cNvPr id="50" name="image4.png" descr="2014-03-05 12.48.10 am.png"/>
          <p:cNvPicPr/>
          <p:nvPr/>
        </p:nvPicPr>
        <p:blipFill>
          <a:blip r:embed="rId2">
            <a:extLst/>
          </a:blip>
          <a:srcRect l="0" t="8228" r="0" b="8227"/>
          <a:stretch>
            <a:fillRect/>
          </a:stretch>
        </p:blipFill>
        <p:spPr>
          <a:xfrm>
            <a:off x="799138" y="2363071"/>
            <a:ext cx="4786503" cy="2632393"/>
          </a:xfrm>
          <a:prstGeom prst="rect">
            <a:avLst/>
          </a:prstGeom>
          <a:ln w="12700">
            <a:miter lim="400000"/>
          </a:ln>
        </p:spPr>
      </p:pic>
    </p:spTree>
  </p:cSld>
  <p:clrMapOvr>
    <a:masterClrMapping/>
  </p:clrMapOvr>
  <p:transition spd="fast" advClick="1">
    <p:push dir="u"/>
  </p:transition>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 name="Shape 52"/>
          <p:cNvSpPr/>
          <p:nvPr>
            <p:ph type="title"/>
          </p:nvPr>
        </p:nvSpPr>
        <p:spPr>
          <a:prstGeom prst="rect">
            <a:avLst/>
          </a:prstGeom>
        </p:spPr>
        <p:txBody>
          <a:bodyPr/>
          <a:lstStyle/>
          <a:p>
            <a:pPr lvl="0">
              <a:defRPr sz="1800">
                <a:solidFill>
                  <a:srgbClr val="000000"/>
                </a:solidFill>
              </a:defRPr>
            </a:pPr>
            <a:r>
              <a:rPr sz="5000">
                <a:solidFill>
                  <a:srgbClr val="FFFFFF"/>
                </a:solidFill>
              </a:rPr>
              <a:t>What font should I use?</a:t>
            </a:r>
          </a:p>
        </p:txBody>
      </p:sp>
      <p:sp>
        <p:nvSpPr>
          <p:cNvPr id="53" name="Shape 53"/>
          <p:cNvSpPr/>
          <p:nvPr>
            <p:ph type="body" idx="1"/>
          </p:nvPr>
        </p:nvSpPr>
        <p:spPr>
          <a:prstGeom prst="rect">
            <a:avLst/>
          </a:prstGeom>
        </p:spPr>
        <p:txBody>
          <a:bodyPr/>
          <a:lstStyle/>
          <a:p>
            <a:pPr lvl="0">
              <a:defRPr sz="1800">
                <a:solidFill>
                  <a:srgbClr val="000000"/>
                </a:solidFill>
              </a:defRPr>
            </a:pPr>
            <a:r>
              <a:rPr sz="2800">
                <a:solidFill>
                  <a:srgbClr val="FFFFFF"/>
                </a:solidFill>
              </a:rPr>
              <a:t>Target audience</a:t>
            </a:r>
            <a:endParaRPr sz="2800">
              <a:solidFill>
                <a:srgbClr val="FFFFFF"/>
              </a:solidFill>
            </a:endParaRPr>
          </a:p>
          <a:p>
            <a:pPr lvl="1">
              <a:defRPr sz="1800">
                <a:solidFill>
                  <a:srgbClr val="000000"/>
                </a:solidFill>
              </a:defRPr>
            </a:pPr>
            <a:r>
              <a:rPr sz="2800">
                <a:solidFill>
                  <a:srgbClr val="FFFFFF"/>
                </a:solidFill>
              </a:rPr>
              <a:t>Older audience – larger font-size; Serif; more contrast</a:t>
            </a:r>
            <a:endParaRPr sz="2800">
              <a:solidFill>
                <a:srgbClr val="FFFFFF"/>
              </a:solidFill>
            </a:endParaRPr>
          </a:p>
          <a:p>
            <a:pPr lvl="1">
              <a:defRPr sz="1800">
                <a:solidFill>
                  <a:srgbClr val="000000"/>
                </a:solidFill>
              </a:defRPr>
            </a:pPr>
            <a:r>
              <a:rPr sz="2800">
                <a:solidFill>
                  <a:srgbClr val="FFFFFF"/>
                </a:solidFill>
              </a:rPr>
              <a:t>Younger audience – smaller font-size; Sans-serif; not as much contrast necessary</a:t>
            </a:r>
            <a:endParaRPr sz="2800">
              <a:solidFill>
                <a:srgbClr val="FFFFFF"/>
              </a:solidFill>
            </a:endParaRPr>
          </a:p>
          <a:p>
            <a:pPr lvl="1">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Content</a:t>
            </a:r>
            <a:endParaRPr sz="2800">
              <a:solidFill>
                <a:srgbClr val="FFFFFF"/>
              </a:solidFill>
            </a:endParaRPr>
          </a:p>
          <a:p>
            <a:pPr lvl="1">
              <a:defRPr sz="1800">
                <a:solidFill>
                  <a:srgbClr val="000000"/>
                </a:solidFill>
              </a:defRPr>
            </a:pPr>
            <a:r>
              <a:rPr sz="2800">
                <a:solidFill>
                  <a:srgbClr val="FFFFFF"/>
                </a:solidFill>
              </a:rPr>
              <a:t>Text heavy (Blog) – larger font-size; Serif; Ample spacing</a:t>
            </a:r>
            <a:endParaRPr sz="2800">
              <a:solidFill>
                <a:srgbClr val="FFFFFF"/>
              </a:solidFill>
            </a:endParaRPr>
          </a:p>
          <a:p>
            <a:pPr lvl="1">
              <a:defRPr sz="1800">
                <a:solidFill>
                  <a:srgbClr val="000000"/>
                </a:solidFill>
              </a:defRPr>
            </a:pPr>
            <a:r>
              <a:rPr sz="2800">
                <a:solidFill>
                  <a:srgbClr val="FFFFFF"/>
                </a:solidFill>
              </a:rPr>
              <a:t>Image / Embellishment heavy – smaller font-size; Sans-serif</a:t>
            </a:r>
          </a:p>
        </p:txBody>
      </p:sp>
    </p:spTree>
  </p:cSld>
  <p:clrMapOvr>
    <a:masterClrMapping/>
  </p:clrMapOvr>
  <p:transition spd="fast" advClick="1">
    <p:push dir="u"/>
  </p:transition>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5" name="Screen Shot 2014-09-25 at 3.18.22 AM.png"/>
          <p:cNvPicPr/>
          <p:nvPr/>
        </p:nvPicPr>
        <p:blipFill>
          <a:blip r:embed="rId2">
            <a:extLst/>
          </a:blip>
          <a:stretch>
            <a:fillRect/>
          </a:stretch>
        </p:blipFill>
        <p:spPr>
          <a:xfrm>
            <a:off x="-27371" y="-30486"/>
            <a:ext cx="13059542" cy="5956025"/>
          </a:xfrm>
          <a:prstGeom prst="rect">
            <a:avLst/>
          </a:prstGeom>
          <a:ln w="12700">
            <a:miter lim="400000"/>
          </a:ln>
        </p:spPr>
      </p:pic>
      <p:pic>
        <p:nvPicPr>
          <p:cNvPr id="56" name="Screen Shot 2014-09-25 at 3.18.12 AM.png"/>
          <p:cNvPicPr/>
          <p:nvPr/>
        </p:nvPicPr>
        <p:blipFill>
          <a:blip r:embed="rId3">
            <a:extLst/>
          </a:blip>
          <a:stretch>
            <a:fillRect/>
          </a:stretch>
        </p:blipFill>
        <p:spPr>
          <a:xfrm>
            <a:off x="-1" y="4888528"/>
            <a:ext cx="13004801" cy="5917865"/>
          </a:xfrm>
          <a:prstGeom prst="rect">
            <a:avLst/>
          </a:prstGeom>
          <a:ln w="12700">
            <a:miter lim="400000"/>
          </a:ln>
        </p:spPr>
      </p:pic>
      <p:sp>
        <p:nvSpPr>
          <p:cNvPr id="57" name="Shape 57"/>
          <p:cNvSpPr/>
          <p:nvPr/>
        </p:nvSpPr>
        <p:spPr>
          <a:xfrm>
            <a:off x="-1" y="8263466"/>
            <a:ext cx="13004801" cy="1490135"/>
          </a:xfrm>
          <a:prstGeom prst="rect">
            <a:avLst/>
          </a:prstGeom>
          <a:gradFill>
            <a:gsLst>
              <a:gs pos="0">
                <a:srgbClr val="3B4552">
                  <a:alpha val="75000"/>
                </a:srgbClr>
              </a:gs>
              <a:gs pos="100000">
                <a:srgbClr val="3B4552">
                  <a:alpha val="0"/>
                </a:srgbClr>
              </a:gs>
            </a:gsLst>
            <a:lin ang="16200000"/>
          </a:gradFill>
          <a:ln w="12700">
            <a:miter lim="400000"/>
          </a:ln>
          <a:effectLst>
            <a:outerShdw sx="100000" sy="100000" kx="0" ky="0" algn="b" rotWithShape="0" blurRad="50800" dist="25400" dir="5400000">
              <a:srgbClr val="000000">
                <a:alpha val="35000"/>
              </a:srgbClr>
            </a:outerShdw>
          </a:effectLst>
        </p:spPr>
        <p:txBody>
          <a:bodyPr lIns="65023" tIns="65023" rIns="65023" bIns="65023" anchor="ctr"/>
          <a:lstStyle/>
          <a:p>
            <a:pPr lvl="0" defTabSz="457200">
              <a:defRPr sz="2400">
                <a:solidFill>
                  <a:srgbClr val="FFFFFF"/>
                </a:solidFill>
                <a:latin typeface="Calibri"/>
                <a:ea typeface="Calibri"/>
                <a:cs typeface="Calibri"/>
                <a:sym typeface="Calibri"/>
              </a:defRPr>
            </a:pPr>
          </a:p>
        </p:txBody>
      </p:sp>
      <p:sp>
        <p:nvSpPr>
          <p:cNvPr id="58" name="Shape 58"/>
          <p:cNvSpPr/>
          <p:nvPr>
            <p:ph type="body" idx="1"/>
          </p:nvPr>
        </p:nvSpPr>
        <p:spPr>
          <a:prstGeom prst="rect">
            <a:avLst/>
          </a:prstGeom>
        </p:spPr>
        <p:txBody>
          <a:bodyPr/>
          <a:lstStyle>
            <a:lvl1pPr>
              <a:defRPr>
                <a:latin typeface="Lato Regular"/>
                <a:ea typeface="Lato Regular"/>
                <a:cs typeface="Lato Regular"/>
                <a:sym typeface="Lato Regular"/>
              </a:defRPr>
            </a:lvl1pPr>
          </a:lstStyle>
          <a:p>
            <a:pPr lvl="0">
              <a:defRPr sz="1800">
                <a:solidFill>
                  <a:srgbClr val="000000"/>
                </a:solidFill>
              </a:defRPr>
            </a:pPr>
            <a:r>
              <a:rPr sz="3400">
                <a:solidFill>
                  <a:srgbClr val="FFFFFF"/>
                </a:solidFill>
              </a:rPr>
              <a:t>Two different kinds of Proxima Nova</a:t>
            </a: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0" name="Shape 60"/>
          <p:cNvSpPr/>
          <p:nvPr/>
        </p:nvSpPr>
        <p:spPr>
          <a:xfrm>
            <a:off x="1866468" y="3931242"/>
            <a:ext cx="9271864" cy="157149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p>
            <a:pPr lvl="0" defTabSz="457200">
              <a:lnSpc>
                <a:spcPct val="150000"/>
              </a:lnSpc>
              <a:defRPr sz="1800"/>
            </a:pPr>
            <a:r>
              <a:rPr sz="3400">
                <a:solidFill>
                  <a:srgbClr val="FFFFFF">
                    <a:alpha val="60000"/>
                  </a:srgbClr>
                </a:solidFill>
                <a:latin typeface="Lato Regular"/>
                <a:ea typeface="Lato Regular"/>
                <a:cs typeface="Lato Regular"/>
                <a:sym typeface="Lato Regular"/>
              </a:rPr>
              <a:t>General Rule of Thumb</a:t>
            </a:r>
            <a:endParaRPr sz="3400">
              <a:solidFill>
                <a:srgbClr val="FFFFFF">
                  <a:alpha val="60000"/>
                </a:srgbClr>
              </a:solidFill>
              <a:latin typeface="Lato Regular"/>
              <a:ea typeface="Lato Regular"/>
              <a:cs typeface="Lato Regular"/>
              <a:sym typeface="Lato Regular"/>
            </a:endParaRPr>
          </a:p>
          <a:p>
            <a:pPr lvl="0" defTabSz="457200">
              <a:lnSpc>
                <a:spcPct val="150000"/>
              </a:lnSpc>
              <a:defRPr sz="1800"/>
            </a:pPr>
            <a:r>
              <a:rPr sz="4400">
                <a:solidFill>
                  <a:srgbClr val="FFFFFF"/>
                </a:solidFill>
                <a:latin typeface="Lato Regular"/>
                <a:ea typeface="Lato Regular"/>
                <a:cs typeface="Lato Regular"/>
                <a:sym typeface="Lato Regular"/>
              </a:rPr>
              <a:t>Use maximum 2 - 3 fonts per website</a:t>
            </a:r>
          </a:p>
        </p:txBody>
      </p:sp>
    </p:spTree>
  </p:cSld>
  <p:clrMapOvr>
    <a:masterClrMapping/>
  </p:clrMapOvr>
  <p:transition spd="fast" advClick="1">
    <p:push dir="u"/>
  </p:transition>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2" name="Screen Shot 2014-09-25 at 2.56.00 AM.png"/>
          <p:cNvPicPr/>
          <p:nvPr/>
        </p:nvPicPr>
        <p:blipFill>
          <a:blip r:embed="rId2">
            <a:extLst/>
          </a:blip>
          <a:stretch>
            <a:fillRect/>
          </a:stretch>
        </p:blipFill>
        <p:spPr>
          <a:xfrm>
            <a:off x="-2580904" y="-15181"/>
            <a:ext cx="18166608" cy="9783963"/>
          </a:xfrm>
          <a:prstGeom prst="rect">
            <a:avLst/>
          </a:prstGeom>
          <a:ln w="12700">
            <a:miter lim="400000"/>
          </a:ln>
        </p:spPr>
      </p:pic>
      <p:sp>
        <p:nvSpPr>
          <p:cNvPr id="63" name="Shape 63"/>
          <p:cNvSpPr/>
          <p:nvPr/>
        </p:nvSpPr>
        <p:spPr>
          <a:xfrm>
            <a:off x="-1" y="8263466"/>
            <a:ext cx="13004801" cy="1490135"/>
          </a:xfrm>
          <a:prstGeom prst="rect">
            <a:avLst/>
          </a:prstGeom>
          <a:solidFill>
            <a:srgbClr val="535353">
              <a:alpha val="50000"/>
            </a:srgbClr>
          </a:solidFill>
          <a:ln w="12700">
            <a:miter lim="400000"/>
          </a:ln>
          <a:effectLst>
            <a:outerShdw sx="100000" sy="100000" kx="0" ky="0" algn="b" rotWithShape="0" blurRad="50800" dist="25400" dir="5400000">
              <a:srgbClr val="000000">
                <a:alpha val="35000"/>
              </a:srgbClr>
            </a:outerShdw>
          </a:effectLst>
        </p:spPr>
        <p:txBody>
          <a:bodyPr lIns="65023" tIns="65023" rIns="65023" bIns="65023" anchor="ctr"/>
          <a:lstStyle/>
          <a:p>
            <a:pPr lvl="0" defTabSz="457200">
              <a:defRPr sz="2400">
                <a:solidFill>
                  <a:srgbClr val="FFFFFF"/>
                </a:solidFill>
                <a:latin typeface="Calibri"/>
                <a:ea typeface="Calibri"/>
                <a:cs typeface="Calibri"/>
                <a:sym typeface="Calibri"/>
              </a:defRPr>
            </a:pPr>
          </a:p>
        </p:txBody>
      </p:sp>
      <p:sp>
        <p:nvSpPr>
          <p:cNvPr id="64" name="Shape 64"/>
          <p:cNvSpPr/>
          <p:nvPr>
            <p:ph type="body" idx="1"/>
          </p:nvPr>
        </p:nvSpPr>
        <p:spPr>
          <a:prstGeom prst="rect">
            <a:avLst/>
          </a:prstGeom>
        </p:spPr>
        <p:txBody>
          <a:bodyPr/>
          <a:lstStyle>
            <a:lvl1pPr>
              <a:defRPr>
                <a:latin typeface="Lato Regular"/>
                <a:ea typeface="Lato Regular"/>
                <a:cs typeface="Lato Regular"/>
                <a:sym typeface="Lato Regular"/>
              </a:defRPr>
            </a:lvl1pPr>
          </a:lstStyle>
          <a:p>
            <a:pPr lvl="0">
              <a:defRPr sz="1800">
                <a:solidFill>
                  <a:srgbClr val="000000"/>
                </a:solidFill>
              </a:defRPr>
            </a:pPr>
            <a:r>
              <a:rPr sz="3400">
                <a:solidFill>
                  <a:srgbClr val="FFFFFF"/>
                </a:solidFill>
              </a:rPr>
              <a:t>Apple: Myriad Pro + Lucida Grande</a:t>
            </a:r>
          </a:p>
        </p:txBody>
      </p:sp>
    </p:spTree>
  </p:cSld>
  <p:clrMapOvr>
    <a:masterClrMapping/>
  </p:clrMapOvr>
  <p:transition spd="fast" advClick="1">
    <p:push dir="u"/>
  </p:transition>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6" name="Shape 66"/>
          <p:cNvSpPr/>
          <p:nvPr>
            <p:ph type="title"/>
          </p:nvPr>
        </p:nvSpPr>
        <p:spPr>
          <a:prstGeom prst="rect">
            <a:avLst/>
          </a:prstGeom>
        </p:spPr>
        <p:txBody>
          <a:bodyPr/>
          <a:lstStyle/>
          <a:p>
            <a:pPr lvl="0">
              <a:defRPr sz="1800">
                <a:solidFill>
                  <a:srgbClr val="000000"/>
                </a:solidFill>
              </a:defRPr>
            </a:pPr>
            <a:r>
              <a:rPr sz="5000">
                <a:solidFill>
                  <a:srgbClr val="FFFFFF"/>
                </a:solidFill>
              </a:rPr>
              <a:t>Web Fonts</a:t>
            </a:r>
          </a:p>
        </p:txBody>
      </p:sp>
      <p:sp>
        <p:nvSpPr>
          <p:cNvPr id="67" name="Shape 67"/>
          <p:cNvSpPr/>
          <p:nvPr>
            <p:ph type="body" idx="1"/>
          </p:nvPr>
        </p:nvSpPr>
        <p:spPr>
          <a:xfrm>
            <a:off x="626532" y="2148273"/>
            <a:ext cx="11751736" cy="6563903"/>
          </a:xfrm>
          <a:prstGeom prst="rect">
            <a:avLst/>
          </a:prstGeom>
        </p:spPr>
        <p:txBody>
          <a:bodyPr/>
          <a:lstStyle/>
          <a:p>
            <a:pPr lvl="0">
              <a:defRPr sz="1800">
                <a:solidFill>
                  <a:srgbClr val="000000"/>
                </a:solidFill>
              </a:defRPr>
            </a:pPr>
            <a:r>
              <a:rPr sz="2800">
                <a:solidFill>
                  <a:srgbClr val="FFFFFF"/>
                </a:solidFill>
              </a:rPr>
              <a:t>Google Font</a:t>
            </a:r>
            <a:endParaRPr sz="2800">
              <a:solidFill>
                <a:srgbClr val="FFFFFF"/>
              </a:solidFill>
            </a:endParaRPr>
          </a:p>
          <a:p>
            <a:pPr lvl="1">
              <a:defRPr sz="1800">
                <a:solidFill>
                  <a:srgbClr val="000000"/>
                </a:solidFill>
              </a:defRPr>
            </a:pPr>
            <a:r>
              <a:rPr sz="2800">
                <a:solidFill>
                  <a:srgbClr val="FFFFFF"/>
                </a:solidFill>
              </a:rPr>
              <a:t>Free, and very easy to install</a:t>
            </a:r>
            <a:endParaRPr sz="2800">
              <a:solidFill>
                <a:srgbClr val="FFFFFF"/>
              </a:solidFill>
            </a:endParaRPr>
          </a:p>
          <a:p>
            <a:pPr lvl="1">
              <a:defRPr sz="1800">
                <a:solidFill>
                  <a:srgbClr val="000000"/>
                </a:solidFill>
              </a:defRPr>
            </a:pPr>
            <a:r>
              <a:rPr sz="2800">
                <a:solidFill>
                  <a:srgbClr val="FFFFFF"/>
                </a:solidFill>
              </a:rPr>
              <a:t>Sans-serif</a:t>
            </a:r>
            <a:endParaRPr sz="2800">
              <a:solidFill>
                <a:srgbClr val="FFFFFF"/>
              </a:solidFill>
            </a:endParaRPr>
          </a:p>
          <a:p>
            <a:pPr lvl="2">
              <a:defRPr sz="1800">
                <a:solidFill>
                  <a:srgbClr val="000000"/>
                </a:solidFill>
              </a:defRPr>
            </a:pPr>
            <a:r>
              <a:rPr sz="2800">
                <a:solidFill>
                  <a:srgbClr val="FFFFFF"/>
                </a:solidFill>
              </a:rPr>
              <a:t>Lato, Open Sans, Source Sans, Roboto</a:t>
            </a:r>
            <a:endParaRPr sz="2800">
              <a:solidFill>
                <a:srgbClr val="FFFFFF"/>
              </a:solidFill>
            </a:endParaRPr>
          </a:p>
          <a:p>
            <a:pPr lvl="2">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Typekit</a:t>
            </a:r>
            <a:endParaRPr sz="2800">
              <a:solidFill>
                <a:srgbClr val="FFFFFF"/>
              </a:solidFill>
            </a:endParaRPr>
          </a:p>
          <a:p>
            <a:pPr lvl="1">
              <a:defRPr sz="1800">
                <a:solidFill>
                  <a:srgbClr val="000000"/>
                </a:solidFill>
              </a:defRPr>
            </a:pPr>
            <a:r>
              <a:rPr sz="2800">
                <a:solidFill>
                  <a:srgbClr val="FFFFFF"/>
                </a:solidFill>
              </a:rPr>
              <a:t>Requires annual membership ($59) for access to all the fonts</a:t>
            </a:r>
            <a:endParaRPr sz="2800">
              <a:solidFill>
                <a:srgbClr val="FFFFFF"/>
              </a:solidFill>
            </a:endParaRPr>
          </a:p>
          <a:p>
            <a:pPr lvl="1">
              <a:defRPr sz="1800">
                <a:solidFill>
                  <a:srgbClr val="000000"/>
                </a:solidFill>
              </a:defRPr>
            </a:pPr>
            <a:r>
              <a:rPr sz="2800">
                <a:solidFill>
                  <a:srgbClr val="FFFFFF"/>
                </a:solidFill>
              </a:rPr>
              <a:t>Still way cheaper than paying $1000 for a single set of font</a:t>
            </a:r>
            <a:endParaRPr sz="2800">
              <a:solidFill>
                <a:srgbClr val="FFFFFF"/>
              </a:solidFill>
            </a:endParaRPr>
          </a:p>
          <a:p>
            <a:pPr lvl="1">
              <a:defRPr sz="1800">
                <a:solidFill>
                  <a:srgbClr val="000000"/>
                </a:solidFill>
              </a:defRPr>
            </a:pPr>
            <a:r>
              <a:rPr sz="2800">
                <a:solidFill>
                  <a:srgbClr val="FFFFFF"/>
                </a:solidFill>
              </a:rPr>
              <a:t>Sans-serif</a:t>
            </a:r>
            <a:endParaRPr sz="2800">
              <a:solidFill>
                <a:srgbClr val="FFFFFF"/>
              </a:solidFill>
            </a:endParaRPr>
          </a:p>
          <a:p>
            <a:pPr lvl="2">
              <a:defRPr sz="1800">
                <a:solidFill>
                  <a:srgbClr val="000000"/>
                </a:solidFill>
              </a:defRPr>
            </a:pPr>
            <a:r>
              <a:rPr sz="2800">
                <a:solidFill>
                  <a:srgbClr val="FFFFFF"/>
                </a:solidFill>
              </a:rPr>
              <a:t>Freight Sans, Proxima Nova, Museo Sans</a:t>
            </a:r>
            <a:endParaRPr sz="2800">
              <a:solidFill>
                <a:srgbClr val="FFFFFF"/>
              </a:solidFill>
            </a:endParaRPr>
          </a:p>
          <a:p>
            <a:pPr lvl="1">
              <a:defRPr sz="1800">
                <a:solidFill>
                  <a:srgbClr val="000000"/>
                </a:solidFill>
              </a:defRPr>
            </a:pPr>
            <a:r>
              <a:rPr sz="2800">
                <a:solidFill>
                  <a:srgbClr val="FFFFFF"/>
                </a:solidFill>
              </a:rPr>
              <a:t>Serif</a:t>
            </a:r>
            <a:endParaRPr sz="2800">
              <a:solidFill>
                <a:srgbClr val="FFFFFF"/>
              </a:solidFill>
            </a:endParaRPr>
          </a:p>
          <a:p>
            <a:pPr lvl="2">
              <a:defRPr sz="1800">
                <a:solidFill>
                  <a:srgbClr val="000000"/>
                </a:solidFill>
              </a:defRPr>
            </a:pPr>
            <a:r>
              <a:rPr sz="2800">
                <a:solidFill>
                  <a:srgbClr val="FFFFFF"/>
                </a:solidFill>
              </a:rPr>
              <a:t>Adelle, Tisa Pro</a:t>
            </a:r>
          </a:p>
        </p:txBody>
      </p:sp>
    </p:spTree>
  </p:cSld>
  <p:clrMapOvr>
    <a:masterClrMapping/>
  </p:clrMapOvr>
  <p:transition spd="fast" advClick="1">
    <p:push dir="u"/>
  </p:transition>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9" name="Shape 69"/>
          <p:cNvSpPr/>
          <p:nvPr>
            <p:ph type="title"/>
          </p:nvPr>
        </p:nvSpPr>
        <p:spPr>
          <a:prstGeom prst="rect">
            <a:avLst/>
          </a:prstGeom>
        </p:spPr>
        <p:txBody>
          <a:bodyPr/>
          <a:lstStyle/>
          <a:p>
            <a:pPr lvl="0">
              <a:defRPr sz="1800">
                <a:solidFill>
                  <a:srgbClr val="000000"/>
                </a:solidFill>
              </a:defRPr>
            </a:pPr>
            <a:r>
              <a:rPr sz="5000">
                <a:solidFill>
                  <a:srgbClr val="FFFFFF"/>
                </a:solidFill>
              </a:rPr>
              <a:t>Font-size</a:t>
            </a:r>
          </a:p>
        </p:txBody>
      </p:sp>
      <p:sp>
        <p:nvSpPr>
          <p:cNvPr id="70" name="Shape 70"/>
          <p:cNvSpPr/>
          <p:nvPr>
            <p:ph type="body" idx="1"/>
          </p:nvPr>
        </p:nvSpPr>
        <p:spPr>
          <a:prstGeom prst="rect">
            <a:avLst/>
          </a:prstGeom>
        </p:spPr>
        <p:txBody>
          <a:bodyPr/>
          <a:lstStyle/>
          <a:p>
            <a:pPr lvl="0">
              <a:defRPr sz="1800">
                <a:solidFill>
                  <a:srgbClr val="000000"/>
                </a:solidFill>
              </a:defRPr>
            </a:pPr>
            <a:r>
              <a:rPr sz="2800">
                <a:solidFill>
                  <a:srgbClr val="FFFFFF"/>
                </a:solidFill>
              </a:rPr>
              <a:t>Important to have your own “typographic scale” that you use on your web pages</a:t>
            </a:r>
            <a:endParaRPr sz="2800">
              <a:solidFill>
                <a:srgbClr val="FFFFFF"/>
              </a:solidFill>
            </a:endParaRPr>
          </a:p>
          <a:p>
            <a:pPr lvl="0">
              <a:defRPr sz="1800">
                <a:solidFill>
                  <a:srgbClr val="000000"/>
                </a:solidFill>
              </a:defRPr>
            </a:pPr>
            <a:endParaRPr sz="2800">
              <a:solidFill>
                <a:srgbClr val="FFFFFF"/>
              </a:solidFill>
            </a:endParaRPr>
          </a:p>
          <a:p>
            <a:pPr lvl="0">
              <a:defRPr sz="1800">
                <a:solidFill>
                  <a:srgbClr val="000000"/>
                </a:solidFill>
              </a:defRPr>
            </a:pPr>
            <a:r>
              <a:rPr sz="2800">
                <a:solidFill>
                  <a:srgbClr val="FFFFFF"/>
                </a:solidFill>
              </a:rPr>
              <a:t>Many people go by order of 6 or 12px</a:t>
            </a:r>
            <a:endParaRPr sz="2800">
              <a:solidFill>
                <a:srgbClr val="FFFFFF"/>
              </a:solidFill>
            </a:endParaRPr>
          </a:p>
          <a:p>
            <a:pPr lvl="1">
              <a:defRPr sz="1800">
                <a:solidFill>
                  <a:srgbClr val="000000"/>
                </a:solidFill>
              </a:defRPr>
            </a:pPr>
            <a:r>
              <a:rPr sz="2800">
                <a:solidFill>
                  <a:srgbClr val="FFFFFF"/>
                </a:solidFill>
              </a:rPr>
              <a:t>Heading: 36px</a:t>
            </a:r>
            <a:endParaRPr sz="2800">
              <a:solidFill>
                <a:srgbClr val="FFFFFF"/>
              </a:solidFill>
            </a:endParaRPr>
          </a:p>
          <a:p>
            <a:pPr lvl="1">
              <a:defRPr sz="1800">
                <a:solidFill>
                  <a:srgbClr val="000000"/>
                </a:solidFill>
              </a:defRPr>
            </a:pPr>
            <a:r>
              <a:rPr sz="2800">
                <a:solidFill>
                  <a:srgbClr val="FFFFFF"/>
                </a:solidFill>
              </a:rPr>
              <a:t>Subheading: 24px</a:t>
            </a:r>
            <a:endParaRPr sz="2800">
              <a:solidFill>
                <a:srgbClr val="FFFFFF"/>
              </a:solidFill>
            </a:endParaRPr>
          </a:p>
          <a:p>
            <a:pPr lvl="1">
              <a:defRPr sz="1800">
                <a:solidFill>
                  <a:srgbClr val="000000"/>
                </a:solidFill>
              </a:defRPr>
            </a:pPr>
            <a:r>
              <a:rPr sz="2800">
                <a:solidFill>
                  <a:srgbClr val="FFFFFF"/>
                </a:solidFill>
              </a:rPr>
              <a:t>Paragraphs: 12px</a:t>
            </a:r>
          </a:p>
        </p:txBody>
      </p:sp>
    </p:spTree>
  </p:cSld>
  <p:clrMapOvr>
    <a:masterClrMapping/>
  </p:clrMapOvr>
  <p:transition spd="fast" advClick="1">
    <p:push dir="u"/>
  </p:transition>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